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96" r:id="rId2"/>
  </p:sldMasterIdLst>
  <p:notesMasterIdLst>
    <p:notesMasterId r:id="rId29"/>
  </p:notesMasterIdLst>
  <p:handoutMasterIdLst>
    <p:handoutMasterId r:id="rId30"/>
  </p:handoutMasterIdLst>
  <p:sldIdLst>
    <p:sldId id="319" r:id="rId3"/>
    <p:sldId id="275" r:id="rId4"/>
    <p:sldId id="276" r:id="rId5"/>
    <p:sldId id="354" r:id="rId6"/>
    <p:sldId id="368" r:id="rId7"/>
    <p:sldId id="369" r:id="rId8"/>
    <p:sldId id="347" r:id="rId9"/>
    <p:sldId id="364" r:id="rId10"/>
    <p:sldId id="365" r:id="rId11"/>
    <p:sldId id="348" r:id="rId12"/>
    <p:sldId id="366" r:id="rId13"/>
    <p:sldId id="367" r:id="rId14"/>
    <p:sldId id="356" r:id="rId15"/>
    <p:sldId id="362" r:id="rId16"/>
    <p:sldId id="363" r:id="rId17"/>
    <p:sldId id="357" r:id="rId18"/>
    <p:sldId id="358" r:id="rId19"/>
    <p:sldId id="361" r:id="rId20"/>
    <p:sldId id="359" r:id="rId21"/>
    <p:sldId id="360" r:id="rId22"/>
    <p:sldId id="370" r:id="rId23"/>
    <p:sldId id="349" r:id="rId24"/>
    <p:sldId id="350" r:id="rId25"/>
    <p:sldId id="351" r:id="rId26"/>
    <p:sldId id="352" r:id="rId27"/>
    <p:sldId id="353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F3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75872" autoAdjust="0"/>
  </p:normalViewPr>
  <p:slideViewPr>
    <p:cSldViewPr snapToGrid="0">
      <p:cViewPr varScale="1">
        <p:scale>
          <a:sx n="92" d="100"/>
          <a:sy n="92" d="100"/>
        </p:scale>
        <p:origin x="2076" y="90"/>
      </p:cViewPr>
      <p:guideLst>
        <p:guide orient="horz" pos="2160"/>
        <p:guide pos="2880"/>
        <p:guide pos="5472"/>
        <p:guide orient="horz" pos="412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96EA6-6F25-4F19-87BA-7ADCC16DAEFF}" type="datetimeFigureOut">
              <a:rPr lang="en-US" smtClean="0"/>
              <a:t>10/11/2024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E50CC-F33A-4EF4-9F12-93EC4A21A0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C172E-A8B5-46F6-B05C-DFA3E2E0F207}" type="datetimeFigureOut">
              <a:rPr lang="en-US" smtClean="0"/>
              <a:t>10/11/2024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74CE4-FBD8-4481-AEFB-CA53E599A7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r" rtl="1">
              <a:lnSpc>
                <a:spcPts val="21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مسئولیت واحد (</a:t>
            </a:r>
            <a:r>
              <a:rPr lang="en-US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SRP</a:t>
            </a:r>
            <a:r>
              <a:rPr lang="ar-SA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):</a:t>
            </a:r>
            <a:r>
              <a:rPr lang="ar-SA" sz="1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هر کلاس مسئولیت مشخصی دارد.</a:t>
            </a:r>
            <a:endParaRPr lang="en-US" sz="18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ts val="21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باز/بسته (</a:t>
            </a:r>
            <a:r>
              <a:rPr lang="en-US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OCP</a:t>
            </a:r>
            <a:r>
              <a:rPr lang="ar-SA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):</a:t>
            </a:r>
            <a:r>
              <a:rPr lang="ar-SA" sz="1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بدون تغییر کد موجود (از طریق انتزاع)، می‌توان قابلیت‌های جدیدی اضافه کرد.</a:t>
            </a:r>
            <a:endParaRPr lang="en-US" sz="18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ts val="21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جانشینی </a:t>
            </a:r>
            <a:r>
              <a:rPr lang="en-US" sz="1800" b="1" dirty="0" err="1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Liskov</a:t>
            </a:r>
            <a:r>
              <a:rPr lang="en-US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(LSP)</a:t>
            </a:r>
            <a:r>
              <a:rPr lang="ar-SA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:</a:t>
            </a:r>
            <a:r>
              <a:rPr lang="ar-SA" sz="1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زیرکلاس‌ها را می‌توان هر جایی که کلاس‌های پایه آن‌ها انتظار می‌رود استفاده کرد.</a:t>
            </a:r>
            <a:endParaRPr lang="en-US" sz="18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ts val="21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تفکیک واسط (</a:t>
            </a:r>
            <a:r>
              <a:rPr lang="en-US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ISP</a:t>
            </a:r>
            <a:r>
              <a:rPr lang="ar-SA" sz="1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):</a:t>
            </a:r>
            <a:r>
              <a:rPr lang="ar-SA" sz="1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واسط‌های بزرگ به چند واسط کوچک‌تر و خاص‌تر تقسیم می‌شوند.</a:t>
            </a:r>
            <a:endParaRPr lang="en-US" sz="18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3826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تفکیک واسط (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ISP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):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واسط‌های بزرگ به چند واسط کوچک‌تر و خاص‌تر تقسیم می‌شوند.</a:t>
            </a:r>
            <a:endParaRPr lang="en-US" sz="12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7018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2242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با رعایت اصل جداسازی رابط (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Interface Segregation Principle - ISP)،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ما اطمینان حاصل می‌کنیم که رابط‌های ما منسجم هستند و نیازهای خاص «کاربران» را برآورده می‌کنند. این امر منجر به کدی تمیزتر، قابل نگهداری‌تر با وابستگی‌های کمتر و اتصال (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coupling)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کاهش‌یافته می‌شود. «کاربران» می‌توانند به رابط‌های کوچک‌تر و متمرکزتری وابسته باشند که باعث انعطاف‌پذیری و مقیاس‌پذیری بیشتر در سیستم می‌شود.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8567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تفکیک واسط (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ISP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):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واسط‌های بزرگ به چند واسط کوچک‌تر و خاص‌تر تقسیم می‌شوند.</a:t>
            </a:r>
            <a:endParaRPr lang="en-US" sz="12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7438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تفکیک واسط (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ISP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):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واسط‌های بزرگ به چند واسط کوچک‌تر و خاص‌تر تقسیم می‌شوند.</a:t>
            </a:r>
            <a:endParaRPr lang="fa-IR" sz="1200" dirty="0">
              <a:solidFill>
                <a:srgbClr val="1F1F1F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B Nazanin" panose="00000400000000000000" pitchFamily="2" charset="-78"/>
            </a:endParaRPr>
          </a:p>
          <a:p>
            <a:pPr marL="0" marR="0" lvl="0" indent="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CRUD: CREATE, READ, UPDATE, DELETE. </a:t>
            </a:r>
          </a:p>
          <a:p>
            <a:pPr marL="0" marR="0" lvl="0" indent="0" algn="l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4017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تفکیک واسط (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ISP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):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واسط‌های بزرگ به چند واسط کوچک‌تر و خاص‌تر تقسیم می‌شوند.</a:t>
            </a:r>
            <a:endParaRPr lang="en-US" sz="12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4585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Isinstance</a:t>
            </a:r>
            <a:r>
              <a:rPr lang="en-US" b="0" i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function: </a:t>
            </a:r>
            <a:r>
              <a:rPr lang="en-US" b="0" i="0" dirty="0">
                <a:solidFill>
                  <a:srgbClr val="CCCCCC"/>
                </a:solidFill>
                <a:effectLst/>
                <a:latin typeface="Segoe WPC"/>
              </a:rPr>
              <a:t>Return whether an object is an instance of a class or of a subclass thereof.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0081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مسئولیت واحد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(SRP):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200" b="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Single Responsibility Principle</a:t>
            </a:r>
            <a:endParaRPr lang="en-US" sz="1200" b="1" dirty="0">
              <a:solidFill>
                <a:srgbClr val="1F1F1F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B Nazanin" panose="00000400000000000000" pitchFamily="2" charset="-78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باز/بسته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(OCP):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200" b="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Open/Closed Principle</a:t>
            </a:r>
            <a:endParaRPr lang="en-US" sz="1200" b="1" dirty="0">
              <a:solidFill>
                <a:srgbClr val="1F1F1F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B Nazanin" panose="00000400000000000000" pitchFamily="2" charset="-78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جانشینی لیسکوف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(LSP):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200" b="0" dirty="0" err="1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Liskov</a:t>
            </a:r>
            <a:r>
              <a:rPr lang="en-US" sz="1200" b="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Substitution Principle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جداسازی رابط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(ISP):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200" b="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Interface Segregation Principle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وارونگی وابستگی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(DIP):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200" dirty="0">
                <a:solidFill>
                  <a:srgbClr val="1F1F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Dependency Inversion Principle</a:t>
            </a: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مسئولیت واحد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(SRP):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یک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کلاس باید فقط یک دلیل برای تغییر 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داشته باشد. این امر باعث می‌شود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کلاس‌ها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متمرکز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باقی بمانند و احتمال بروز عوارض جانبی ناخواسته هنگام ایجاد تغییرات را کاهش می‌دهد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.</a:t>
            </a:r>
            <a:endParaRPr lang="en-US" sz="12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باز/بسته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(OCP):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موجودیت‌های نرم‌افزاری (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کلاس‌ها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، ماژول‌ها، توابع)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باید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برای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توسعه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باز باشند، اما برای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اصلاح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بسته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باشند. این امر باعث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تشویق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قابلیت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استفاده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مجدد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کد می‌شود و امکان افزودن قابلیت‌های جدید بدون تغییر کد موجود را فراهم می‌سازد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.</a:t>
            </a:r>
            <a:endParaRPr lang="fa-IR" sz="1200" dirty="0">
              <a:solidFill>
                <a:srgbClr val="1F1F1F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B Nazanin" panose="00000400000000000000" pitchFamily="2" charset="-78"/>
            </a:endParaRPr>
          </a:p>
          <a:p>
            <a:pPr marL="0" lvl="0" indent="0" algn="r" rtl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fa-IR" sz="1200" b="1" dirty="0">
                <a:solidFill>
                  <a:srgbClr val="1F1F1F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۳-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جانشینی لیسکوف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(LSP):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زیر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انواع (کلاس‌های مشتق‌شده) باید بدون تغییر صحت برنامه، جانشین انواع پایه (کلاس‌های والد) شوند. این اطمینان می‌دهد که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کدی که با یک نوع پایه کار می‌کند، با زیرانواع آن نیز کار می‌کند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.</a:t>
            </a:r>
            <a:endParaRPr lang="fa-IR" sz="1200" dirty="0">
              <a:solidFill>
                <a:srgbClr val="1F1F1F"/>
              </a:solidFill>
              <a:latin typeface="Calibri" panose="020F0502020204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lvl="0" indent="0" algn="r" rtl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fa-IR" sz="1200" b="1" dirty="0">
                <a:solidFill>
                  <a:srgbClr val="1F1F1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۴-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جداسازی رابط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(ISP):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نباید مشتریان را مجبور کرد به متدهایی که استفاده نمی‌کنند وابسته باشند. این به معنای ایجاد رابط‌های کوچک‌تر و خاص‌تر است که مشتریان می‌توانند به جای یک رابط بزرگ و عمومی به آن‌ها وابسته باشند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.</a:t>
            </a:r>
            <a:endParaRPr lang="en-US" sz="12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r" rtl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fa-IR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۵-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وارونگی وابستگی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(DIP):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ماژول‌های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سطح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بالا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نباید به ماژول‌های سطح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پایین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وابسته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باشند. هر دو باید به انتزاعیات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(interfaces) 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وابسته باشند. انتزاعیات نباید به جزئیات وابسته باشند؛ جزئیات باید به انتزاعیات وابسته باشند. این امر باعث ایجاد وابستگی ضعیف بین اجزا و باعث می‌شود کد انعطاف‌پذیرتر و آسان‌تر برای تست باشد</a:t>
            </a:r>
            <a:r>
              <a:rPr lang="en-US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.</a:t>
            </a:r>
            <a:endParaRPr lang="en-US" sz="12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endParaRPr lang="en-US" sz="12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926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sz="1200" b="0" i="0" dirty="0">
                <a:solidFill>
                  <a:srgbClr val="1F1F1F"/>
                </a:solidFill>
                <a:effectLst/>
                <a:latin typeface="Google Sans"/>
              </a:rPr>
              <a:t>کلاس «کارمند» مسئولیت‌های چندگانه‌ای دارد. این کلاس هم اطلاعات کارمندان (مانند نام، شناسه، بخش) و هم محاسبات حقوق و دستمزد آن‌ها را مدیریت می‌کند.</a:t>
            </a:r>
            <a:endParaRPr lang="en-US" sz="1200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algn="r" rtl="1"/>
            <a:r>
              <a:rPr lang="fa-IR" sz="1200" b="0" i="0" dirty="0">
                <a:solidFill>
                  <a:srgbClr val="1F1F1F"/>
                </a:solidFill>
                <a:effectLst/>
                <a:latin typeface="Google Sans"/>
              </a:rPr>
              <a:t> اگر در منطق محاسبه حقوق و دستمزد تغییراتی ایجاد شود، ممکن است بر مدیریت اطلاعات کارمندان تأثیر بگذارد و اصل </a:t>
            </a:r>
            <a:r>
              <a:rPr lang="en-US" sz="1200" b="0" i="0" dirty="0">
                <a:solidFill>
                  <a:srgbClr val="1F1F1F"/>
                </a:solidFill>
                <a:effectLst/>
                <a:latin typeface="Google Sans"/>
              </a:rPr>
              <a:t>SRP </a:t>
            </a:r>
            <a:r>
              <a:rPr lang="fa-IR" sz="1200" b="0" i="0" dirty="0">
                <a:solidFill>
                  <a:srgbClr val="1F1F1F"/>
                </a:solidFill>
                <a:effectLst/>
                <a:latin typeface="Google Sans"/>
              </a:rPr>
              <a:t>نقض شود.</a:t>
            </a:r>
            <a:endParaRPr lang="en-US" sz="1200" dirty="0"/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2992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با رعایت اصل 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Single Responsibility Principle،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ما اطمینان حاصل می‌کنیم که کلاس‌های ما متمرکزتر، درک آن‌ها آسان‌تر و احتمال تأثیرگذاری تغییرات در سایر بخش‌های سیستم بر آن‌ها کمتر است. این امر منجر به پایگاه کد قابل نگهداری و انعطاف‌پذیرتر می‌شود، زیرا هر کلاس فقط برای یک جنبه از عملکرد سیستم مسئول است.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281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216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014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در اینجا، اصل 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OCP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را با ایجاد یک کلاس اصلی انتزاعی </a:t>
            </a:r>
            <a:r>
              <a:rPr lang="en-US" b="0" i="0" dirty="0" err="1">
                <a:solidFill>
                  <a:srgbClr val="1F1F1F"/>
                </a:solidFill>
                <a:effectLst/>
                <a:latin typeface="Google Sans"/>
              </a:rPr>
              <a:t>OrderProcessor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که متدی به نام </a:t>
            </a:r>
            <a:r>
              <a:rPr lang="en-US" b="0" i="0" dirty="0" err="1">
                <a:solidFill>
                  <a:srgbClr val="1F1F1F"/>
                </a:solidFill>
                <a:effectLst/>
                <a:latin typeface="Google Sans"/>
              </a:rPr>
              <a:t>process_order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را تعریف می‌کند، اعمال کرده‌ایم. زیر کلاس‌هایی مانند </a:t>
            </a:r>
            <a:r>
              <a:rPr lang="en-US" b="0" i="0" dirty="0" err="1">
                <a:solidFill>
                  <a:srgbClr val="1F1F1F"/>
                </a:solidFill>
                <a:effectLst/>
                <a:latin typeface="Google Sans"/>
              </a:rPr>
              <a:t>OnlineOrderProcessor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 ،</a:t>
            </a:r>
            <a:r>
              <a:rPr lang="en-US" b="0" i="0" dirty="0" err="1">
                <a:solidFill>
                  <a:srgbClr val="1F1F1F"/>
                </a:solidFill>
                <a:effectLst/>
                <a:latin typeface="Google Sans"/>
              </a:rPr>
              <a:t>PhoneOrderProcessor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و </a:t>
            </a:r>
            <a:r>
              <a:rPr lang="en-US" b="0" i="0" dirty="0" err="1">
                <a:solidFill>
                  <a:srgbClr val="1F1F1F"/>
                </a:solidFill>
                <a:effectLst/>
                <a:latin typeface="Google Sans"/>
              </a:rPr>
              <a:t>InStoreOrderProcessor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این کلاس اصلی را گسترش می‌دهند و متد </a:t>
            </a:r>
            <a:r>
              <a:rPr lang="en-US" b="0" i="0" dirty="0" err="1">
                <a:solidFill>
                  <a:srgbClr val="1F1F1F"/>
                </a:solidFill>
                <a:effectLst/>
                <a:latin typeface="Google Sans"/>
              </a:rPr>
              <a:t>process_order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را مطابق با نیازهای خاص خود پیاده‌سازی می‌کنند. حال اگر نیاز به پردازش نوع جدیدی از سفارش، مانند سفارشات «ایمیل» باشد، می‌توانیم به سادگی یک زیر کلاس جدید از </a:t>
            </a:r>
            <a:r>
              <a:rPr lang="en-US" b="0" i="0" dirty="0" err="1">
                <a:solidFill>
                  <a:srgbClr val="1F1F1F"/>
                </a:solidFill>
                <a:effectLst/>
                <a:latin typeface="Google Sans"/>
              </a:rPr>
              <a:t>OrderProcessor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ایجاد کنیم بدون اینکه کد موجود را تغییر دهیم.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641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تفکیک واسط (</a:t>
            </a:r>
            <a:r>
              <a:rPr lang="en-US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ISP</a:t>
            </a:r>
            <a:r>
              <a:rPr lang="ar-SA" sz="1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):</a:t>
            </a:r>
            <a:r>
              <a:rPr lang="ar-SA" sz="1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واسط‌های بزرگ به چند واسط کوچک‌تر و خاص‌تر تقسیم می‌شوند.</a:t>
            </a:r>
            <a:endParaRPr lang="en-US" sz="12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57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در این مثال که از اصل </a:t>
            </a:r>
            <a:r>
              <a:rPr lang="en-US" b="0" i="0" dirty="0" err="1">
                <a:solidFill>
                  <a:srgbClr val="1F1F1F"/>
                </a:solidFill>
                <a:effectLst/>
                <a:latin typeface="Google Sans"/>
              </a:rPr>
              <a:t>Liskov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 Substitution Principle (LSP)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تبعیت نمی‌کند، کلاس‌های «مربع» و «دایره» زیرکلاس‌هایی از «شکل» هستند و هر دو متد «مساحت» (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area)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را برای محاسبه مساحت‌های مربوط به خود بازنویسی می‌کنند. با این حال، اگر سعی کنیم از تابع «محاسبه مساحت کل» (</a:t>
            </a:r>
            <a:r>
              <a:rPr lang="en-US" b="0" i="0" dirty="0" err="1">
                <a:solidFill>
                  <a:srgbClr val="1F1F1F"/>
                </a:solidFill>
                <a:effectLst/>
                <a:latin typeface="Google Sans"/>
              </a:rPr>
              <a:t>calculate_total_area</a:t>
            </a:r>
            <a:r>
              <a:rPr lang="en-US" b="0" i="0" dirty="0">
                <a:solidFill>
                  <a:srgbClr val="1F1F1F"/>
                </a:solidFill>
                <a:effectLst/>
                <a:latin typeface="Google Sans"/>
              </a:rPr>
              <a:t>) </a:t>
            </a:r>
            <a:r>
              <a:rPr lang="fa-IR" b="0" i="0" dirty="0">
                <a:solidFill>
                  <a:srgbClr val="1F1F1F"/>
                </a:solidFill>
                <a:effectLst/>
                <a:latin typeface="Google Sans"/>
              </a:rPr>
              <a:t>با لیستی حاوی اشکال از انواع مختلف استفاده کنیم، ممکن است نتیجه درستی به دست نیاید، زیرا هر زیرکلاس مساحت خود را به روش متفاوتی محاسبه می‌کند.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1859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In this compliant example, we've made the </a:t>
            </a:r>
            <a:r>
              <a:rPr lang="en-US" dirty="0"/>
              <a:t>Shape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class abstract and defined the </a:t>
            </a:r>
            <a:r>
              <a:rPr lang="en-US" dirty="0"/>
              <a:t>area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method as abstract as well. This ensures that all subclasses must implement the </a:t>
            </a:r>
            <a:r>
              <a:rPr lang="en-US" dirty="0"/>
              <a:t>area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method according to their specific shapes. Now, when we use the </a:t>
            </a:r>
            <a:r>
              <a:rPr lang="en-US" dirty="0" err="1"/>
              <a:t>calculate_total_area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function with a list containing shapes of different types, each subclass provides its own implementation of the </a:t>
            </a:r>
            <a:r>
              <a:rPr lang="en-US" dirty="0"/>
              <a:t>area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 method, ensuring correct behavior.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850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mailto:a0taghinezhad@gmail.com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10" name="Rectangle 9"/>
          <p:cNvSpPr/>
          <p:nvPr/>
        </p:nvSpPr>
        <p:spPr>
          <a:xfrm>
            <a:off x="-26671" y="6178558"/>
            <a:ext cx="9144001" cy="6794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marL="0" indent="0"/>
            <a:r>
              <a:rPr lang="en-US" sz="18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Website: </a:t>
            </a:r>
            <a:r>
              <a:rPr lang="en-US" sz="18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ataghinezhad</a:t>
            </a:r>
            <a:r>
              <a:rPr lang="en-US" sz="18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.github.io, Email:a0taghinezhad@gmail.com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15240"/>
            <a:ext cx="5475317" cy="615795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9" y="1136"/>
            <a:ext cx="747712" cy="365760"/>
          </a:xfrm>
        </p:spPr>
        <p:txBody>
          <a:bodyPr/>
          <a:lstStyle>
            <a:lvl1pPr algn="r">
              <a:defRPr sz="1350">
                <a:solidFill>
                  <a:schemeClr val="bg1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 hasCustomPrompt="1"/>
          </p:nvPr>
        </p:nvSpPr>
        <p:spPr>
          <a:xfrm>
            <a:off x="-1" y="3941143"/>
            <a:ext cx="5040631" cy="2195473"/>
          </a:xfrm>
          <a:solidFill>
            <a:schemeClr val="accent6">
              <a:lumMod val="75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342900" indent="0" algn="ctr">
              <a:buNone/>
            </a:lvl2pPr>
            <a:lvl3pPr marL="685800" indent="0" algn="ctr">
              <a:buNone/>
            </a:lvl3pPr>
            <a:lvl4pPr marL="1028700" indent="0" algn="ctr">
              <a:buNone/>
            </a:lvl4pPr>
            <a:lvl5pPr marL="1371600" indent="0" algn="ctr">
              <a:buNone/>
            </a:lvl5pPr>
            <a:lvl6pPr marL="1714500" indent="0" algn="ctr">
              <a:buNone/>
            </a:lvl6pPr>
            <a:lvl7pPr marL="2057400" indent="0" algn="ctr">
              <a:buNone/>
            </a:lvl7pPr>
            <a:lvl8pPr marL="2400300" indent="0" algn="ctr">
              <a:buNone/>
            </a:lvl8pPr>
            <a:lvl9pPr marL="2743200" indent="0" algn="ctr">
              <a:buNone/>
            </a:lvl9pPr>
          </a:lstStyle>
          <a:p>
            <a:pPr marL="0" indent="0"/>
            <a:r>
              <a:rPr lang="en-US" sz="24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Prof. A. Taghinezhad-Niar</a:t>
            </a:r>
          </a:p>
          <a:p>
            <a:pPr marL="0" indent="0"/>
            <a:r>
              <a:rPr lang="en-US" sz="24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University of Tabriz</a:t>
            </a: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0" y="526792"/>
            <a:ext cx="5173884" cy="3345122"/>
          </a:xfrm>
        </p:spPr>
        <p:txBody>
          <a:bodyPr anchor="ctr">
            <a:normAutofit/>
          </a:bodyPr>
          <a:lstStyle>
            <a:lvl1pPr algn="ctr">
              <a:defRPr sz="3600" b="1" cap="none" spc="0">
                <a:ln w="10160">
                  <a:solidFill>
                    <a:schemeClr val="bg1">
                      <a:lumMod val="65000"/>
                    </a:schemeClr>
                  </a:solidFill>
                  <a:prstDash val="solid"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9C17097-153F-4431-B126-4986431135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40630" y="-1"/>
            <a:ext cx="4027170" cy="620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15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8B7F698F-1DCB-4AFD-8DE1-81663823A714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784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F4339F34-18F4-4F7A-8189-528FC4B90189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4830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48300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8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E52500A0-F715-4A94-B83C-F74CBE023209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6233" y="6236208"/>
            <a:ext cx="527767" cy="621792"/>
          </a:xfrm>
        </p:spPr>
        <p:txBody>
          <a:bodyPr/>
          <a:lstStyle>
            <a:lvl1pPr>
              <a:defRPr sz="1600"/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r" rtl="1">
              <a:defRPr>
                <a:cs typeface="B Nazanin" panose="00000400000000000000" pitchFamily="2" charset="-78"/>
              </a:defRPr>
            </a:lvl1pPr>
            <a:lvl2pPr algn="r" rtl="1">
              <a:defRPr>
                <a:cs typeface="B Nazanin" panose="00000400000000000000" pitchFamily="2" charset="-78"/>
              </a:defRPr>
            </a:lvl2pPr>
            <a:lvl3pPr algn="r" rtl="1">
              <a:defRPr>
                <a:cs typeface="B Nazanin" panose="00000400000000000000" pitchFamily="2" charset="-78"/>
              </a:defRPr>
            </a:lvl3pPr>
            <a:lvl4pPr algn="r" rtl="1">
              <a:defRPr>
                <a:cs typeface="B Nazanin" panose="00000400000000000000" pitchFamily="2" charset="-78"/>
              </a:defRPr>
            </a:lvl4pPr>
            <a:lvl5pPr algn="r" rtl="1">
              <a:defRPr>
                <a:cs typeface="B Nazanin" panose="00000400000000000000" pitchFamily="2" charset="-78"/>
              </a:defRPr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641236"/>
            <a:ext cx="8686801" cy="782220"/>
          </a:xfrm>
        </p:spPr>
        <p:txBody>
          <a:bodyPr/>
          <a:lstStyle>
            <a:lvl1pPr algn="r" rtl="1">
              <a:defRPr>
                <a:cs typeface="B Titr" panose="00000700000000000000" pitchFamily="2" charset="-78"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43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DFE5305E-4CFC-4BA9-BC3D-8EEEAFFB453A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34290" indent="0">
              <a:buNone/>
              <a:defRPr sz="1575" b="0">
                <a:solidFill>
                  <a:schemeClr val="tx2"/>
                </a:solidFill>
              </a:defRPr>
            </a:lvl1pPr>
            <a:lvl2pPr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2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3225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chemeClr val="accent2"/>
                </a:solidFill>
                <a:effectLst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7051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67D5BFE3-2D87-4A74-AFD0-8F6F934FC491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6"/>
            <a:ext cx="4038600" cy="4341875"/>
          </a:xfrm>
        </p:spPr>
        <p:txBody>
          <a:bodyPr/>
          <a:lstStyle>
            <a:lvl1pPr>
              <a:defRPr sz="1500">
                <a:cs typeface="B Nazanin" panose="00000400000000000000" pitchFamily="2" charset="-78"/>
              </a:defRPr>
            </a:lvl1pPr>
            <a:lvl2pPr>
              <a:defRPr sz="1425">
                <a:cs typeface="B Nazanin" panose="00000400000000000000" pitchFamily="2" charset="-78"/>
              </a:defRPr>
            </a:lvl2pPr>
            <a:lvl3pPr>
              <a:defRPr sz="1350">
                <a:cs typeface="B Nazanin" panose="00000400000000000000" pitchFamily="2" charset="-78"/>
              </a:defRPr>
            </a:lvl3pPr>
            <a:lvl4pPr>
              <a:defRPr sz="1350">
                <a:cs typeface="B Nazanin" panose="00000400000000000000" pitchFamily="2" charset="-78"/>
              </a:defRPr>
            </a:lvl4pPr>
            <a:lvl5pPr>
              <a:defRPr sz="1350">
                <a:cs typeface="B Nazanin" panose="00000400000000000000" pitchFamily="2" charset="-78"/>
              </a:defRPr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6"/>
            <a:ext cx="4038600" cy="4341875"/>
          </a:xfrm>
        </p:spPr>
        <p:txBody>
          <a:bodyPr/>
          <a:lstStyle>
            <a:lvl1pPr>
              <a:defRPr sz="1500">
                <a:cs typeface="B Nazanin" panose="00000400000000000000" pitchFamily="2" charset="-78"/>
              </a:defRPr>
            </a:lvl1pPr>
            <a:lvl2pPr>
              <a:defRPr sz="1425">
                <a:cs typeface="B Nazanin" panose="00000400000000000000" pitchFamily="2" charset="-78"/>
              </a:defRPr>
            </a:lvl2pPr>
            <a:lvl3pPr>
              <a:defRPr sz="1350">
                <a:cs typeface="B Nazanin" panose="00000400000000000000" pitchFamily="2" charset="-78"/>
              </a:defRPr>
            </a:lvl3pPr>
            <a:lvl4pPr>
              <a:defRPr sz="1350">
                <a:cs typeface="B Nazanin" panose="00000400000000000000" pitchFamily="2" charset="-78"/>
              </a:defRPr>
            </a:lvl4pPr>
            <a:lvl5pPr>
              <a:defRPr sz="1350">
                <a:cs typeface="B Nazanin" panose="00000400000000000000" pitchFamily="2" charset="-78"/>
              </a:defRPr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cs typeface="B Titr" panose="00000700000000000000" pitchFamily="2" charset="-78"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64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rtlCol="0"/>
          <a:lstStyle/>
          <a:p>
            <a:fld id="{7BEDCB51-05D3-4ADE-A9DF-2395071D1711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5" y="2708519"/>
            <a:ext cx="4041775" cy="388620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6" y="2244970"/>
            <a:ext cx="4041775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34290" indent="0">
              <a:buNone/>
              <a:defRPr sz="1425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1500" b="1"/>
            </a:lvl2pPr>
            <a:lvl3pPr>
              <a:buNone/>
              <a:defRPr sz="1350" b="1"/>
            </a:lvl3pPr>
            <a:lvl4pPr>
              <a:buNone/>
              <a:defRPr sz="1200" b="1"/>
            </a:lvl4pPr>
            <a:lvl5pPr>
              <a:buNone/>
              <a:defRPr sz="12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34290" indent="0">
              <a:buNone/>
              <a:defRPr sz="1425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1500" b="1"/>
            </a:lvl2pPr>
            <a:lvl3pPr>
              <a:buNone/>
              <a:defRPr sz="1350" b="1"/>
            </a:lvl3pPr>
            <a:lvl4pPr>
              <a:buNone/>
              <a:defRPr sz="1200" b="1"/>
            </a:lvl4pPr>
            <a:lvl5pPr>
              <a:buNone/>
              <a:defRPr sz="12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3000" b="0" i="0" cap="none" baseline="0"/>
            </a:lvl1pPr>
          </a:lstStyle>
          <a:p>
            <a:r>
              <a:rPr kumimoji="0"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07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E7FE60AF-6E3A-47EB-A46B-15C5D755229D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3000">
                <a:solidFill>
                  <a:schemeClr val="tx2"/>
                </a:solidFill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195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4D7CB019-AA35-45B9-A80A-2B136E1530F5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6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63CFCEFC-0EB8-4201-B587-E8EEEF740E91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8"/>
            <a:ext cx="5102352" cy="580508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8"/>
            <a:ext cx="3383280" cy="4580573"/>
          </a:xfrm>
        </p:spPr>
        <p:txBody>
          <a:bodyPr/>
          <a:lstStyle>
            <a:lvl1pPr marL="6858" indent="0">
              <a:buNone/>
              <a:defRPr sz="1050"/>
            </a:lvl1pPr>
            <a:lvl2pPr>
              <a:buNone/>
              <a:defRPr sz="900"/>
            </a:lvl2pPr>
            <a:lvl3pPr>
              <a:buNone/>
              <a:defRPr sz="750"/>
            </a:lvl3pPr>
            <a:lvl4pPr>
              <a:buNone/>
              <a:defRPr sz="675"/>
            </a:lvl4pPr>
            <a:lvl5pPr>
              <a:buNone/>
              <a:defRPr sz="675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350" b="1"/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86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7ED60426-EF4A-4671-ABD0-9DD91FE4341F}" type="datetime1">
              <a:rPr lang="en-US" smtClean="0"/>
              <a:t>10/11/2024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24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10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75"/>
            </a:lvl1pPr>
            <a:lvl2pPr>
              <a:buFontTx/>
              <a:buNone/>
              <a:defRPr sz="900"/>
            </a:lvl2pPr>
            <a:lvl3pPr>
              <a:buFontTx/>
              <a:buNone/>
              <a:defRPr sz="750"/>
            </a:lvl3pPr>
            <a:lvl4pPr>
              <a:buFontTx/>
              <a:buNone/>
              <a:defRPr sz="675"/>
            </a:lvl4pPr>
            <a:lvl5pPr>
              <a:buFontTx/>
              <a:buNone/>
              <a:defRPr sz="675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5" y="1109162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1500" b="1"/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36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CF698F3F-087E-4EAE-99E7-29F19A0FF9B0}"/>
              </a:ext>
            </a:extLst>
          </p:cNvPr>
          <p:cNvSpPr/>
          <p:nvPr userDrawn="1"/>
        </p:nvSpPr>
        <p:spPr>
          <a:xfrm>
            <a:off x="1" y="368033"/>
            <a:ext cx="8758659" cy="1205360"/>
          </a:xfrm>
          <a:prstGeom prst="rect">
            <a:avLst/>
          </a:prstGeom>
          <a:gradFill flip="none" rotWithShape="1">
            <a:gsLst>
              <a:gs pos="97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0"/>
                  <a:lumOff val="100000"/>
                </a:schemeClr>
              </a:gs>
              <a:gs pos="0">
                <a:schemeClr val="accent6">
                  <a:lumMod val="100000"/>
                </a:schemeClr>
              </a:gs>
            </a:gsLst>
            <a:lin ang="2700000" scaled="1"/>
            <a:tileRect/>
          </a:gra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30" name="Rectangle 29"/>
          <p:cNvSpPr/>
          <p:nvPr/>
        </p:nvSpPr>
        <p:spPr>
          <a:xfrm>
            <a:off x="0" y="328408"/>
            <a:ext cx="8758659" cy="63329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0" y="54864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6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593767" y="6236208"/>
            <a:ext cx="527767" cy="621792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35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0" y="1621425"/>
            <a:ext cx="8686800" cy="4953111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-1" y="439769"/>
            <a:ext cx="8686801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4006EB-4BFB-4853-8CD8-CC68FBD47001}"/>
              </a:ext>
            </a:extLst>
          </p:cNvPr>
          <p:cNvSpPr/>
          <p:nvPr userDrawn="1"/>
        </p:nvSpPr>
        <p:spPr>
          <a:xfrm flipH="1">
            <a:off x="8724370" y="0"/>
            <a:ext cx="34289" cy="68580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F5958E-30D3-49C2-94FB-5F76ACAF71BA}"/>
              </a:ext>
            </a:extLst>
          </p:cNvPr>
          <p:cNvSpPr txBox="1"/>
          <p:nvPr userDrawn="1"/>
        </p:nvSpPr>
        <p:spPr>
          <a:xfrm>
            <a:off x="8722730" y="45517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sz="1200" kern="12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rPr>
              <a:t>(20)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FAC03E-1F6B-4D9A-8A63-BB14847D9AE6}"/>
              </a:ext>
            </a:extLst>
          </p:cNvPr>
          <p:cNvSpPr txBox="1"/>
          <p:nvPr userDrawn="1"/>
        </p:nvSpPr>
        <p:spPr>
          <a:xfrm>
            <a:off x="6605268" y="-12610"/>
            <a:ext cx="2081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Prof. A. </a:t>
            </a:r>
            <a:r>
              <a:rPr lang="en-US" dirty="0" err="1"/>
              <a:t>Taghinezhad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A849BA-21BF-43F4-A2EF-21907F25DBC7}"/>
              </a:ext>
            </a:extLst>
          </p:cNvPr>
          <p:cNvSpPr txBox="1"/>
          <p:nvPr userDrawn="1"/>
        </p:nvSpPr>
        <p:spPr>
          <a:xfrm>
            <a:off x="1325880" y="-12610"/>
            <a:ext cx="1649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Solid Principles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C627C4-6B96-44B1-9325-A8C606F6F695}"/>
              </a:ext>
            </a:extLst>
          </p:cNvPr>
          <p:cNvSpPr txBox="1"/>
          <p:nvPr userDrawn="1"/>
        </p:nvSpPr>
        <p:spPr>
          <a:xfrm>
            <a:off x="385341" y="5304905"/>
            <a:ext cx="8758659" cy="1200329"/>
          </a:xfrm>
          <a:prstGeom prst="rect">
            <a:avLst/>
          </a:prstGeom>
          <a:noFill/>
        </p:spPr>
        <p:txBody>
          <a:bodyPr wrap="square" rtlCol="0">
            <a:prstTxWarp prst="textCircle">
              <a:avLst/>
            </a:prstTxWarp>
            <a:spAutoFit/>
          </a:bodyPr>
          <a:lstStyle/>
          <a:p>
            <a:r>
              <a:rPr lang="en-US" sz="88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>
                      <a:lumMod val="95000"/>
                    </a:schemeClr>
                  </a:outerShdw>
                  <a:reflection blurRad="6350" stA="60000" endA="900" endPos="58000" dir="5400000" sy="-100000" algn="bl" rotWithShape="0"/>
                </a:effectLst>
              </a:rPr>
              <a:t>Dr. A. Taghinezhad</a:t>
            </a:r>
          </a:p>
        </p:txBody>
      </p:sp>
    </p:spTree>
    <p:extLst>
      <p:ext uri="{BB962C8B-B14F-4D97-AF65-F5344CB8AC3E}">
        <p14:creationId xmlns:p14="http://schemas.microsoft.com/office/powerpoint/2010/main" val="21321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rtl="0" eaLnBrk="1" latinLnBrk="0" hangingPunct="1">
        <a:spcBef>
          <a:spcPct val="0"/>
        </a:spcBef>
        <a:buNone/>
        <a:defRPr kumimoji="0" sz="3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192024" algn="l" rtl="0" eaLnBrk="1" latinLnBrk="0" hangingPunct="1">
        <a:spcBef>
          <a:spcPts val="225"/>
        </a:spcBef>
        <a:buClr>
          <a:schemeClr val="accent3"/>
        </a:buClr>
        <a:buFont typeface="Georgia"/>
        <a:buChar char="•"/>
        <a:defRPr kumimoji="0" sz="2100" kern="1200">
          <a:solidFill>
            <a:schemeClr val="tx2"/>
          </a:solidFill>
          <a:latin typeface="+mn-lt"/>
          <a:ea typeface="+mn-ea"/>
          <a:cs typeface="+mn-cs"/>
        </a:defRPr>
      </a:lvl1pPr>
      <a:lvl2pPr marL="493776" indent="-185166" algn="l" rtl="0" eaLnBrk="1" latinLnBrk="0" hangingPunct="1">
        <a:spcBef>
          <a:spcPts val="225"/>
        </a:spcBef>
        <a:buClr>
          <a:schemeClr val="accent2"/>
        </a:buClr>
        <a:buFont typeface="Georgia"/>
        <a:buChar char="▫"/>
        <a:defRPr kumimoji="0" sz="1950" kern="1200">
          <a:solidFill>
            <a:schemeClr val="tx2"/>
          </a:solidFill>
          <a:latin typeface="+mn-lt"/>
          <a:ea typeface="+mn-ea"/>
          <a:cs typeface="+mn-cs"/>
        </a:defRPr>
      </a:lvl2pPr>
      <a:lvl3pPr marL="692658" indent="-164592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884682" indent="-150876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650" kern="1200">
          <a:solidFill>
            <a:schemeClr val="tx2"/>
          </a:solidFill>
          <a:latin typeface="+mn-lt"/>
          <a:ea typeface="+mn-ea"/>
          <a:cs typeface="+mn-cs"/>
        </a:defRPr>
      </a:lvl4pPr>
      <a:lvl5pPr marL="1042416" indent="-137160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500" kern="1200">
          <a:solidFill>
            <a:schemeClr val="tx2"/>
          </a:solidFill>
          <a:latin typeface="+mn-lt"/>
          <a:ea typeface="+mn-ea"/>
          <a:cs typeface="+mn-cs"/>
        </a:defRPr>
      </a:lvl5pPr>
      <a:lvl6pPr marL="1207008" indent="-137160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350" kern="1200">
          <a:solidFill>
            <a:schemeClr val="tx2"/>
          </a:solidFill>
          <a:latin typeface="+mn-lt"/>
          <a:ea typeface="+mn-ea"/>
          <a:cs typeface="+mn-cs"/>
        </a:defRPr>
      </a:lvl6pPr>
      <a:lvl7pPr marL="1371600" indent="-137160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1522476" indent="-137160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125" kern="1200">
          <a:solidFill>
            <a:schemeClr val="tx2"/>
          </a:solidFill>
          <a:latin typeface="+mn-lt"/>
          <a:ea typeface="+mn-ea"/>
          <a:cs typeface="+mn-cs"/>
        </a:defRPr>
      </a:lvl8pPr>
      <a:lvl9pPr marL="1680210" indent="-137160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05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2880" userDrawn="1">
          <p15:clr>
            <a:srgbClr val="F26B43"/>
          </p15:clr>
        </p15:guide>
        <p15:guide id="2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60CEF4-0835-4317-BDEB-A5571B14B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7B35CAD-C853-45BE-BF0D-F746ACC4A2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Prof. A. </a:t>
            </a:r>
            <a:r>
              <a:rPr lang="en-US" dirty="0" err="1"/>
              <a:t>Taghinezhad</a:t>
            </a:r>
            <a:endParaRPr lang="en-US" dirty="0"/>
          </a:p>
          <a:p>
            <a:r>
              <a:rPr lang="en-US" dirty="0"/>
              <a:t>University of Tabriz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92F418E-BA19-4F07-9634-49890018C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252344"/>
            <a:ext cx="5040630" cy="2508842"/>
          </a:xfrm>
        </p:spPr>
        <p:txBody>
          <a:bodyPr/>
          <a:lstStyle/>
          <a:p>
            <a:r>
              <a:rPr lang="fa-IR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B Koodak" panose="00000700000000000000" pitchFamily="2" charset="-78"/>
              </a:rPr>
              <a:t>مهندسی نرم افزار ۲</a:t>
            </a:r>
            <a:endParaRPr lang="en-US"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B Koodak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5747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10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23" y="1683834"/>
            <a:ext cx="8296977" cy="4932119"/>
          </a:xfrm>
        </p:spPr>
        <p:txBody>
          <a:bodyPr>
            <a:normAutofit/>
          </a:bodyPr>
          <a:lstStyle/>
          <a:p>
            <a:pPr marL="0" lvl="0" indent="0" algn="r" rtl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fa-IR" sz="2800" b="1" dirty="0">
                <a:solidFill>
                  <a:srgbClr val="1F1F1F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۳- </a:t>
            </a:r>
            <a:r>
              <a:rPr lang="ar-SA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جانشینی لیسکوف</a:t>
            </a:r>
            <a:r>
              <a:rPr lang="en-US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(LSP):</a:t>
            </a:r>
            <a:r>
              <a:rPr lang="en-US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این اصل بیان می‌کند که اشیاء یک زیرکلاس باید بدون اینکه بر صحت برنامه تأثیر بگذارد، قابل جایگزینی با اشیاء سوپرکلاس آن باشند.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a-IR" sz="2800" b="1" i="0" dirty="0">
                <a:solidFill>
                  <a:srgbClr val="1F1F1F"/>
                </a:solidFill>
                <a:effectLst/>
                <a:latin typeface="Google Sans"/>
              </a:rPr>
              <a:t>مثال: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 فرض کنید سناریویی دارید که در آن یک سلسله مراتب کلاسی برای اشکال دارید، از جمله یک کلاس پایه به نام «شکل» 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Shape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و زیرکلاس‌هایی مانند «مربع» و «دایره»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endParaRPr lang="fa-IR" sz="3200" b="0" i="0" dirty="0">
              <a:solidFill>
                <a:srgbClr val="1F1F1F"/>
              </a:solidFill>
              <a:effectLst/>
              <a:latin typeface="Google Sans"/>
            </a:endParaRPr>
          </a:p>
          <a:p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>
              <a:lnSpc>
                <a:spcPct val="107000"/>
              </a:lnSpc>
              <a:spcBef>
                <a:spcPts val="1200"/>
              </a:spcBef>
            </a:pPr>
            <a:r>
              <a:rPr lang="ar-SA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اصول</a:t>
            </a:r>
            <a:r>
              <a:rPr lang="en-US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SOLID</a:t>
            </a:r>
            <a:r>
              <a:rPr lang="fa-IR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برای کد‌نویسی</a:t>
            </a:r>
            <a:endParaRPr lang="en-US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016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DD14AC-84BC-45F6-9EC9-129288DCB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7D3A7FA-8C11-4C81-994A-6289AE5DF2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396972"/>
            <a:ext cx="4841802" cy="6461028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428B9E5-A3CD-4C89-8A3D-2CF4EDB08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بدون اصل </a:t>
            </a:r>
            <a:r>
              <a:rPr lang="en-US" dirty="0"/>
              <a:t>LSP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78EA35-152D-4341-B614-EDD9F5096D3B}"/>
              </a:ext>
            </a:extLst>
          </p:cNvPr>
          <p:cNvSpPr txBox="1"/>
          <p:nvPr/>
        </p:nvSpPr>
        <p:spPr>
          <a:xfrm>
            <a:off x="4841801" y="1615858"/>
            <a:ext cx="377443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، کلاس‌های «مربع» و «دایره» زیرکلاس‌هایی از «شکل» هستند و هر دو متد «مساحت» </a:t>
            </a:r>
            <a:r>
              <a:rPr lang="en-US" sz="2400" b="0" i="0" dirty="0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area </a:t>
            </a:r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را برای محاسبه مساحت‌های مربوط به خود بازنویسی می‌کنند.</a:t>
            </a:r>
            <a:endParaRPr lang="en-US" sz="2400" b="0" i="0" dirty="0">
              <a:solidFill>
                <a:srgbClr val="1F1F1F"/>
              </a:solidFill>
              <a:effectLst/>
              <a:latin typeface="Google Sans"/>
              <a:cs typeface="B Nazanin" panose="00000400000000000000" pitchFamily="2" charset="-78"/>
            </a:endParaRPr>
          </a:p>
          <a:p>
            <a:pPr algn="r" rtl="1"/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اگر سعی کنیم از تابع «محاسبه مساحت کل» </a:t>
            </a:r>
            <a:r>
              <a:rPr lang="en-US" sz="2400" b="0" i="0" dirty="0" err="1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calculate_total_area</a:t>
            </a:r>
            <a:r>
              <a:rPr lang="en-US" sz="2400" b="0" i="0" dirty="0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 </a:t>
            </a:r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با لیستی حاوی اشکال از انواع مختلف استفاده کنیم، ممکن است نتیجه درستی به دست نیاید، </a:t>
            </a:r>
            <a:endParaRPr lang="en-US" sz="2400" b="0" i="0" dirty="0">
              <a:solidFill>
                <a:srgbClr val="1F1F1F"/>
              </a:solidFill>
              <a:effectLst/>
              <a:latin typeface="Google Sans"/>
              <a:cs typeface="B Nazanin" panose="00000400000000000000" pitchFamily="2" charset="-78"/>
            </a:endParaRPr>
          </a:p>
          <a:p>
            <a:pPr algn="r" rtl="1"/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زیرا هر زیرکلاس مساحت خود را به روش متفاوتی محاسبه می‌کند.</a:t>
            </a:r>
            <a:endParaRPr lang="en-US" sz="24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4687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866264-D6CB-4BDF-83F5-FC821DA35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78AB4-F7A3-47B5-AEC2-4A8471395D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051" y="1157721"/>
            <a:ext cx="4114800" cy="4953111"/>
          </a:xfrm>
        </p:spPr>
        <p:txBody>
          <a:bodyPr>
            <a:noAutofit/>
          </a:bodyPr>
          <a:lstStyle/>
          <a:p>
            <a:pPr algn="justLow"/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</a:rPr>
              <a:t>در این مثال که از اصل </a:t>
            </a:r>
            <a:r>
              <a:rPr lang="en-US" sz="2400" b="0" i="0" dirty="0">
                <a:solidFill>
                  <a:srgbClr val="1F1F1F"/>
                </a:solidFill>
                <a:effectLst/>
                <a:latin typeface="Google Sans"/>
              </a:rPr>
              <a:t>LSP </a:t>
            </a:r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</a:rPr>
              <a:t>تبعیت می‌کند، کلاس «شکل» را انتزاعی </a:t>
            </a:r>
            <a:r>
              <a:rPr lang="en-US" sz="2400" b="0" i="0" dirty="0">
                <a:solidFill>
                  <a:srgbClr val="1F1F1F"/>
                </a:solidFill>
                <a:effectLst/>
                <a:latin typeface="Google Sans"/>
              </a:rPr>
              <a:t>abstract </a:t>
            </a:r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</a:rPr>
              <a:t>کرده‌ایم و متد «مساحت» را نیز به صورت انتزاعی تعریف کرده‌ایم.</a:t>
            </a:r>
            <a:endParaRPr lang="en-US" sz="2400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algn="justLow"/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</a:rPr>
              <a:t> این کار باعث می‌شود که همه زیرکلاس‌ها مجبور شوند متد «مساحت» را مطابق با اشکال خاص خود پیاده‌سازی کنند نه از متد مساحت والد استفاده کنند.. </a:t>
            </a:r>
            <a:endParaRPr lang="en-US" sz="2400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algn="justLow"/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</a:rPr>
              <a:t>حال، هنگامی که از تابع «محاسبه مساحت کل» با لیستی حاوی اشکال از انواع مختلف استفاده می‌کنیم، هر زیرکلاس پیاده‌سازی خاص خود از متد «مساحت» را ارائه می‌دهد و بدین ترتیب رفتار صحیح را تضمین می‌کند.</a:t>
            </a:r>
            <a:endParaRPr lang="en-US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F9C9D7-BCB5-48E5-95CC-F913DC26A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7" y="312813"/>
            <a:ext cx="8686801" cy="782220"/>
          </a:xfrm>
        </p:spPr>
        <p:txBody>
          <a:bodyPr/>
          <a:lstStyle/>
          <a:p>
            <a:r>
              <a:rPr lang="fa-IR" dirty="0"/>
              <a:t>با اصل </a:t>
            </a:r>
            <a:r>
              <a:rPr lang="en-US" dirty="0"/>
              <a:t>LSP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0D8EF4-4541-4776-9228-7F0E77019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7" y="0"/>
            <a:ext cx="43877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08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23" y="1683834"/>
            <a:ext cx="8296977" cy="4668839"/>
          </a:xfrm>
        </p:spPr>
        <p:txBody>
          <a:bodyPr>
            <a:normAutofit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fa-IR" sz="2800" b="1" dirty="0">
                <a:solidFill>
                  <a:srgbClr val="1F1F1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۴- </a:t>
            </a:r>
            <a:r>
              <a:rPr lang="ar-SA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جداسازی رابط</a:t>
            </a:r>
            <a:r>
              <a:rPr lang="en-US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(ISP):</a:t>
            </a:r>
            <a:r>
              <a:rPr lang="en-US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  <a:r>
              <a:rPr lang="ar-SA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نباید </a:t>
            </a:r>
            <a:r>
              <a:rPr lang="fa-IR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افراد</a:t>
            </a:r>
            <a:r>
              <a:rPr lang="ar-SA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را مجبور کرد </a:t>
            </a:r>
            <a:r>
              <a:rPr lang="ar-SA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به متدهایی که استفاده نمی‌کنند وابسته باشند. این به </a:t>
            </a:r>
            <a:r>
              <a:rPr lang="ar-SA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معنای ایجاد رابط‌های کوچک‌تر و خاص‌تر است که مشتریان می‌توانند به جای یک رابط بزرگ و عمومی به آن‌ها وابسته باشند</a:t>
            </a:r>
            <a:r>
              <a:rPr lang="en-US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.</a:t>
            </a:r>
          </a:p>
          <a:p>
            <a:r>
              <a:rPr lang="fa-IR" sz="2400" b="1" i="0" dirty="0">
                <a:solidFill>
                  <a:srgbClr val="1F1F1F"/>
                </a:solidFill>
                <a:effectLst/>
                <a:latin typeface="Google Sans"/>
              </a:rPr>
              <a:t>مثال:</a:t>
            </a:r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</a:rPr>
              <a:t> تصور کنید سناریویی را طراحی می‌کنید که در آن رابط‌هایی برای یک سیستم پردازش سند تعریف می‌کنید که شامل قابلیت‌هایی برای چاپ و اسکن اسناد است.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>
              <a:lnSpc>
                <a:spcPct val="107000"/>
              </a:lnSpc>
              <a:spcBef>
                <a:spcPts val="1200"/>
              </a:spcBef>
            </a:pPr>
            <a:r>
              <a:rPr lang="ar-SA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اصول</a:t>
            </a:r>
            <a:r>
              <a:rPr lang="en-US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SOLID</a:t>
            </a:r>
            <a:r>
              <a:rPr lang="fa-IR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برای کد‌نویسی</a:t>
            </a:r>
            <a:endParaRPr lang="en-US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809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BBEF00-3E29-4859-B712-57E495C70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0421A-9DED-4EBA-8983-CA65876DF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0410" y="1621425"/>
            <a:ext cx="3676389" cy="4953111"/>
          </a:xfrm>
        </p:spPr>
        <p:txBody>
          <a:bodyPr>
            <a:normAutofit/>
          </a:bodyPr>
          <a:lstStyle/>
          <a:p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</a:rPr>
              <a:t>تصور کنید سناریویی را طراحی می‌کنید که در آن رابط‌هایی برای یک سیستم پردازش سند تعریف می‌کنید که شامل قابلیت‌هایی برای چاپ و اسکن اسناد است.</a:t>
            </a:r>
          </a:p>
          <a:p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</a:rPr>
              <a:t>رابط «دستگاه» شامل هر دو متد «چاپ سند» و «اسکن سند» است.</a:t>
            </a:r>
            <a:endParaRPr lang="en-US" sz="2400" b="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</a:rPr>
              <a:t>ممکن است همه «کاربران» به هر دو قابلیت نیاز نداشته باشند.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A353A77-FE66-45F3-A00A-430B19817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بدون اصل جداسازی رابط </a:t>
            </a: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Interface Segregation Principle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77C07D-49B1-4BC5-AC98-79516EAF0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411"/>
          <a:stretch/>
        </p:blipFill>
        <p:spPr>
          <a:xfrm>
            <a:off x="0" y="1621425"/>
            <a:ext cx="5112146" cy="427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73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F0F252-E6DA-42FF-B979-6B8BBA4E5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CCA15-DB58-4A19-928E-4EE13568D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7500" y="1615859"/>
            <a:ext cx="3739300" cy="4958678"/>
          </a:xfrm>
        </p:spPr>
        <p:txBody>
          <a:bodyPr>
            <a:normAutofit/>
          </a:bodyPr>
          <a:lstStyle/>
          <a:p>
            <a:r>
              <a:rPr lang="fa-IR" sz="2400" i="0" dirty="0">
                <a:solidFill>
                  <a:srgbClr val="1F1F1F"/>
                </a:solidFill>
                <a:effectLst/>
                <a:latin typeface="Google Sans"/>
              </a:rPr>
              <a:t>اینجا، رابط «دستگاه» به دو رابط کوچک‌تر تقسیم کرده‌ایم: «چاپگر» و «اسکنر» حال، «کاربران» می‌توانند بسته به نیازهای خاص خود، به صورت جداگانه به رابط «چاپگر» یا «اسکنر» وابسته باشند. </a:t>
            </a:r>
          </a:p>
          <a:p>
            <a:endParaRPr lang="en-US" sz="240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lang="fa-IR" sz="2400" i="0" dirty="0">
                <a:solidFill>
                  <a:srgbClr val="1F1F1F"/>
                </a:solidFill>
                <a:effectLst/>
                <a:latin typeface="Google Sans"/>
              </a:rPr>
              <a:t>کلاس «دستگاه همه کاره» هر دو رابط را برای ارائه عملکرد ترکیبی پیاده‌سازی می‌کند، اما «کاربران» می‌توانند فقط از بخش‌هایی که نیاز دارند استفاده کنند.</a:t>
            </a:r>
          </a:p>
          <a:p>
            <a:endParaRPr lang="en-US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131ECF-67D3-45DB-BA72-C2CE3D248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با اصل جداسازی رابط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D8D356-C3C3-4D88-B8A0-799371D84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15859"/>
            <a:ext cx="4947499" cy="436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54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16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313" y="1683834"/>
            <a:ext cx="8536488" cy="5067695"/>
          </a:xfrm>
        </p:spPr>
        <p:txBody>
          <a:bodyPr>
            <a:normAutofit lnSpcReduction="10000"/>
          </a:bodyPr>
          <a:lstStyle/>
          <a:p>
            <a:r>
              <a:rPr lang="fa-IR" sz="2800" b="1" dirty="0">
                <a:solidFill>
                  <a:srgbClr val="1F1F1F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5-</a:t>
            </a:r>
            <a:r>
              <a:rPr lang="ar-SA" sz="2800" b="1" dirty="0">
                <a:solidFill>
                  <a:srgbClr val="1F1F1F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وارونگی وابستگی</a:t>
            </a:r>
            <a:r>
              <a:rPr lang="en-US" sz="2800" b="1" dirty="0">
                <a:solidFill>
                  <a:srgbClr val="1F1F1F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fa-IR" sz="2800" b="1" i="0" dirty="0">
                <a:solidFill>
                  <a:srgbClr val="1F1F1F"/>
                </a:solidFill>
                <a:effectLst/>
                <a:latin typeface="Google Sans"/>
              </a:rPr>
              <a:t>:</a:t>
            </a:r>
            <a:endParaRPr lang="fa-IR" sz="2800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fa-IR" sz="2650" b="0" i="0" dirty="0">
                <a:solidFill>
                  <a:srgbClr val="1F1F1F"/>
                </a:solidFill>
                <a:effectLst/>
                <a:latin typeface="Google Sans"/>
              </a:rPr>
              <a:t>ماژول‌های سطح بالا نباید به ماژول‌های سطح پایین وابسته باشند.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a-IR" sz="2650" b="0" i="0" dirty="0">
                <a:solidFill>
                  <a:srgbClr val="1F1F1F"/>
                </a:solidFill>
                <a:effectLst/>
                <a:latin typeface="Google Sans"/>
              </a:rPr>
              <a:t>هر دو سطح باید به انتزاعیات </a:t>
            </a:r>
            <a:r>
              <a:rPr lang="en-US" sz="2650" b="0" i="0" dirty="0">
                <a:solidFill>
                  <a:srgbClr val="1F1F1F"/>
                </a:solidFill>
                <a:effectLst/>
                <a:latin typeface="Google Sans"/>
              </a:rPr>
              <a:t>Abstractions</a:t>
            </a:r>
            <a:r>
              <a:rPr lang="fa-IR" sz="265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en-US" sz="265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fa-IR" sz="2650" b="0" i="0" dirty="0">
                <a:solidFill>
                  <a:srgbClr val="1F1F1F"/>
                </a:solidFill>
                <a:effectLst/>
                <a:latin typeface="Google Sans"/>
              </a:rPr>
              <a:t>وابسته باشند.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a-IR" sz="2650" b="0" i="0" dirty="0">
                <a:solidFill>
                  <a:srgbClr val="1F1F1F"/>
                </a:solidFill>
                <a:effectLst/>
                <a:latin typeface="Google Sans"/>
              </a:rPr>
              <a:t>انتزاعیات نباید به جزئیات وابسته باشند.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a-IR" sz="2650" b="0" i="0" dirty="0">
                <a:solidFill>
                  <a:srgbClr val="1F1F1F"/>
                </a:solidFill>
                <a:effectLst/>
                <a:latin typeface="Google Sans"/>
              </a:rPr>
              <a:t>جزئیات باید به انتزاعیات وابسته باشند.</a:t>
            </a:r>
          </a:p>
          <a:p>
            <a:r>
              <a:rPr lang="fa-IR" sz="2800" b="1" i="0" dirty="0">
                <a:solidFill>
                  <a:srgbClr val="1F1F1F"/>
                </a:solidFill>
                <a:effectLst/>
                <a:latin typeface="Google Sans"/>
              </a:rPr>
              <a:t>توضیح:</a:t>
            </a:r>
            <a:endParaRPr lang="fa-IR" sz="2800" b="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اصل وابستگی معکوس بیان می‌کند که ماژول‌های یک سیستم باید به جای وابستگی به پیاده‌سازی‌های خاص 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Concrete Implementations،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به انتزاعیات (مانند رابط‌ها یا کلاس‌های انتزاعی) وابسته باشند. این کار انعطاف‌پذیری و جداسازی 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Decoupling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را به ارمغان می‌آورد، زیرا به ماژول‌های سطح بالا اجازه می‌دهد تا تحت تاثیر تغییرات در ماژول‌های سطح پایین قرار نگیرند.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ar-SA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اصول</a:t>
            </a:r>
            <a:r>
              <a:rPr lang="en-US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SOLID</a:t>
            </a:r>
            <a:r>
              <a:rPr lang="fa-IR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برای کد‌نویسی</a:t>
            </a:r>
            <a:endParaRPr lang="en-US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130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12733" y="1683834"/>
            <a:ext cx="8799534" cy="5174166"/>
          </a:xfrm>
        </p:spPr>
        <p:txBody>
          <a:bodyPr>
            <a:normAutofit fontScale="92500" lnSpcReduction="10000"/>
          </a:bodyPr>
          <a:lstStyle/>
          <a:p>
            <a:r>
              <a:rPr lang="fa-IR" sz="2800" b="1" i="0" dirty="0">
                <a:solidFill>
                  <a:srgbClr val="1F1F1F"/>
                </a:solidFill>
                <a:effectLst/>
                <a:latin typeface="Google Sans"/>
              </a:rPr>
              <a:t>مثال:</a:t>
            </a:r>
            <a:endParaRPr lang="fa-IR" sz="2800" b="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فرض کنید سناریوی ساده‌ای دارید که در آن یک ماژول مدیریت کاربر </a:t>
            </a:r>
            <a:r>
              <a:rPr lang="en-US" sz="2800" b="0" i="0" dirty="0" err="1">
                <a:solidFill>
                  <a:srgbClr val="1F1F1F"/>
                </a:solidFill>
                <a:effectLst/>
                <a:latin typeface="Google Sans"/>
              </a:rPr>
              <a:t>UserManagement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برای انجام عملیات 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CRUD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ایجاد، خواندن، به‌روزرسانی، حذف) روی داده‌های کاربر با یک ماژول پایگاه داده 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Database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تعامل دارد.</a:t>
            </a:r>
          </a:p>
          <a:p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در رویکرد سنتی، ماژول مدیریت کاربر مستقیماً به کلاس پایگاه داده خاص (مثلاً </a:t>
            </a:r>
            <a:r>
              <a:rPr lang="en-US" sz="2800" b="0" i="0" dirty="0" err="1">
                <a:solidFill>
                  <a:srgbClr val="1F1F1F"/>
                </a:solidFill>
                <a:effectLst/>
                <a:latin typeface="Google Sans"/>
              </a:rPr>
              <a:t>MySQLDatabase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)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وابسته است. این وابستگی مستقیم باعث ایجاد مشکلات زیر می‌شود: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a-IR" sz="2800" b="1" i="0" dirty="0">
                <a:solidFill>
                  <a:srgbClr val="1F1F1F"/>
                </a:solidFill>
                <a:effectLst/>
                <a:latin typeface="Google Sans"/>
              </a:rPr>
              <a:t>عدم انعطاف‌پذیری: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 اگر بعداً بخواهید از یک پایگاه داده متفاوت مانند 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 PostgreSQL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استفاده کنید، باید کد ماژول مدیریت کاربر را برای کار با پایگاه داده جدید تغییر دهید.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a-IR" sz="2800" b="1" i="0" dirty="0">
                <a:solidFill>
                  <a:srgbClr val="1F1F1F"/>
                </a:solidFill>
                <a:effectLst/>
                <a:latin typeface="Google Sans"/>
              </a:rPr>
              <a:t>اتصال کامل </a:t>
            </a:r>
            <a:r>
              <a:rPr lang="en-US" sz="2800" b="1" i="0" dirty="0">
                <a:solidFill>
                  <a:srgbClr val="1F1F1F"/>
                </a:solidFill>
                <a:effectLst/>
                <a:latin typeface="Google Sans"/>
              </a:rPr>
              <a:t>Tight Coupling: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 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هر گونه تغییر در کلاس پایگاه داده خاص بر ماژول مدیریت کاربر تأثیر می‌گذارد و آزمایش و نگهداری کد را پیچیده‌تر می‌کند.</a:t>
            </a:r>
            <a:endParaRPr lang="en-US" sz="2800" b="0" i="0" dirty="0">
              <a:solidFill>
                <a:srgbClr val="1F1F1F"/>
              </a:solidFill>
              <a:effectLst/>
              <a:latin typeface="Google Sans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راه کار؟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ar-SA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اصول</a:t>
            </a:r>
            <a:r>
              <a:rPr lang="en-US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SOLID</a:t>
            </a:r>
            <a:r>
              <a:rPr lang="fa-IR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برای کد‌نویسی</a:t>
            </a:r>
            <a:r>
              <a:rPr lang="en-US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3200" b="1" dirty="0">
                <a:solidFill>
                  <a:srgbClr val="1F1F1F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وارونگی وابستگی</a:t>
            </a:r>
            <a:r>
              <a:rPr lang="en-US" sz="3200" b="1" dirty="0">
                <a:solidFill>
                  <a:srgbClr val="1F1F1F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endParaRPr lang="en-US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23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5BB25F-5753-4DE1-B503-57CBE6A87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840B4-415C-45FC-8881-C127B8D81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D19426-ABD3-4CD6-8CD4-480AFE3D5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46F239-35D6-404E-A74A-AC8B02D37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68" y="1032345"/>
            <a:ext cx="8440854" cy="495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12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23456"/>
            <a:ext cx="8869679" cy="5340599"/>
          </a:xfrm>
        </p:spPr>
        <p:txBody>
          <a:bodyPr>
            <a:normAutofit fontScale="92500" lnSpcReduction="10000"/>
          </a:bodyPr>
          <a:lstStyle/>
          <a:p>
            <a:r>
              <a:rPr lang="fa-IR" sz="2800" b="1" i="0" dirty="0">
                <a:solidFill>
                  <a:srgbClr val="1F1F1F"/>
                </a:solidFill>
                <a:effectLst/>
                <a:latin typeface="Google Sans"/>
              </a:rPr>
              <a:t>راه حل: </a:t>
            </a:r>
            <a:endParaRPr lang="fa-IR" sz="2800" b="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با استفاده از اصل وابستگی معکوس، می‌توانیم این مشکلات را برطرف کنیم.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یک رابط کاربری به نام "دیتابیس" 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Database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تعریف می‌کنیم که عملکردهای 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CRUD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را مشخص می‌کند.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کلاس‌های خاصی مانند </a:t>
            </a:r>
            <a:r>
              <a:rPr lang="en-US" sz="2800" b="0" i="0" dirty="0" err="1">
                <a:solidFill>
                  <a:srgbClr val="1F1F1F"/>
                </a:solidFill>
                <a:effectLst/>
                <a:latin typeface="Google Sans"/>
              </a:rPr>
              <a:t>MySQLDatabase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و </a:t>
            </a:r>
            <a:r>
              <a:rPr lang="en-US" sz="2800" b="0" i="0" dirty="0" err="1">
                <a:solidFill>
                  <a:srgbClr val="1F1F1F"/>
                </a:solidFill>
                <a:effectLst/>
                <a:latin typeface="Google Sans"/>
              </a:rPr>
              <a:t>PostgreSQLDatabase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ایجاد </a:t>
            </a:r>
            <a:r>
              <a:rPr lang="fa-IR" sz="2800" dirty="0">
                <a:solidFill>
                  <a:srgbClr val="1F1F1F"/>
                </a:solidFill>
                <a:latin typeface="Google Sans"/>
              </a:rPr>
              <a:t>می‌کنیم که رابط "دیتابیس" را پیاده‌سازی می‌کنند.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a-IR" sz="2800" dirty="0">
                <a:solidFill>
                  <a:srgbClr val="1F1F1F"/>
                </a:solidFill>
                <a:latin typeface="Google Sans"/>
              </a:rPr>
              <a:t>ماژول مدیریت کاربر به رابط "دیتابیس" وابسته می‌شود و می‌تواند با هر پیاده‌سازی مشخصی از این رابط کار کند.</a:t>
            </a:r>
          </a:p>
          <a:p>
            <a:r>
              <a:rPr lang="fa-IR" sz="2800" dirty="0">
                <a:solidFill>
                  <a:srgbClr val="1F1F1F"/>
                </a:solidFill>
                <a:latin typeface="Google Sans"/>
              </a:rPr>
              <a:t>با این رویکرد، ماژول مدیریت کاربر از جزئیات پیاده‌سازی پایگاه داده خاص جدا شده است. </a:t>
            </a:r>
          </a:p>
          <a:p>
            <a:pPr lvl="1"/>
            <a:r>
              <a:rPr lang="fa-IR" sz="2800" dirty="0">
                <a:solidFill>
                  <a:srgbClr val="1F1F1F"/>
                </a:solidFill>
                <a:latin typeface="Google Sans"/>
              </a:rPr>
              <a:t>این کار باعث انعطاف‌پذیری بیشتر کد می‌شود، زیرا می‌توانیم به راحتی از پایگاه‌های داده مختلف بدون تغییر کد ماژول مدیریت کاربر استفاده کنیم. </a:t>
            </a:r>
          </a:p>
          <a:p>
            <a:pPr lvl="1"/>
            <a:r>
              <a:rPr lang="fa-IR" sz="2800" dirty="0">
                <a:solidFill>
                  <a:srgbClr val="1F1F1F"/>
                </a:solidFill>
                <a:latin typeface="Google Sans"/>
              </a:rPr>
              <a:t>، جداسازی </a:t>
            </a:r>
            <a:r>
              <a:rPr lang="en-US" sz="2800" dirty="0">
                <a:solidFill>
                  <a:srgbClr val="1F1F1F"/>
                </a:solidFill>
                <a:latin typeface="Google Sans"/>
              </a:rPr>
              <a:t>Decoupling </a:t>
            </a:r>
            <a:r>
              <a:rPr lang="fa-IR" sz="2800" dirty="0">
                <a:solidFill>
                  <a:srgbClr val="1F1F1F"/>
                </a:solidFill>
                <a:latin typeface="Google Sans"/>
              </a:rPr>
              <a:t>را بهبود می‌بخشد و آزمایش و نگهداری کد را آسان‌تر می‌کند.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ar-SA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اصول</a:t>
            </a:r>
            <a:r>
              <a:rPr lang="en-US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SOLID</a:t>
            </a:r>
            <a:r>
              <a:rPr lang="fa-IR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برای کد‌نویسی</a:t>
            </a:r>
            <a:r>
              <a:rPr lang="en-US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3200" b="1" dirty="0">
                <a:solidFill>
                  <a:srgbClr val="1F1F1F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وارونگی وابستگی</a:t>
            </a:r>
            <a:r>
              <a:rPr lang="en-US" sz="3200" b="1" dirty="0">
                <a:solidFill>
                  <a:srgbClr val="1F1F1F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endParaRPr lang="en-US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275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74898" y="2628137"/>
            <a:ext cx="6269394" cy="981615"/>
          </a:xfrm>
        </p:spPr>
        <p:txBody>
          <a:bodyPr>
            <a:normAutofit/>
          </a:bodyPr>
          <a:lstStyle/>
          <a:p>
            <a:pPr algn="ctr" rtl="1"/>
            <a:r>
              <a:rPr lang="fa-IR" dirty="0"/>
              <a:t>برنامه نویسی بر اصول </a:t>
            </a:r>
            <a:r>
              <a:rPr lang="en-US" dirty="0"/>
              <a:t>Solid</a:t>
            </a:r>
          </a:p>
        </p:txBody>
      </p:sp>
    </p:spTree>
    <p:extLst>
      <p:ext uri="{BB962C8B-B14F-4D97-AF65-F5344CB8AC3E}">
        <p14:creationId xmlns:p14="http://schemas.microsoft.com/office/powerpoint/2010/main" val="3831399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134C35-5589-4191-90DE-818991073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26762-C12B-43C0-A2B8-DEF3BBCE9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2296" indent="0" algn="l" rtl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9F1E40A-ADE9-4ADF-BF41-A45BE4DEB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D71547-8459-4488-ADFC-FF932731D8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22"/>
          <a:stretch/>
        </p:blipFill>
        <p:spPr>
          <a:xfrm>
            <a:off x="0" y="0"/>
            <a:ext cx="6513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3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389B0B-D20D-4AEE-A5BA-1D226FC88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F6CF3-587A-4B3D-9102-38F831C15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a-IR" sz="19900" dirty="0"/>
              <a:t>پایان</a:t>
            </a:r>
            <a:endParaRPr lang="en-US" sz="199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85D774-00AC-4DDE-AC7D-5358A20B6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20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1E6D25-7505-4872-A825-62C7AFA8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36BE6-815C-42C3-B5DE-2113A3841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>
              <a:lnSpc>
                <a:spcPts val="2100"/>
              </a:lnSpc>
              <a:spcBef>
                <a:spcPts val="1200"/>
              </a:spcBef>
              <a:spcAft>
                <a:spcPts val="1200"/>
              </a:spcAft>
            </a:pPr>
            <a:r>
              <a:rPr lang="ar-SA" sz="24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این کد یک سیستم مدیریت کتابخانه ابتدایی را با رعایت برخی از اصول </a:t>
            </a:r>
            <a:r>
              <a:rPr lang="en-US" sz="24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SOLID</a:t>
            </a:r>
            <a:r>
              <a:rPr lang="ar-SA" sz="24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نمایش می‌دهد. برای سادگی از یک رابط کاربری متنی استفاده می‌کند.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r" rtl="1">
              <a:lnSpc>
                <a:spcPts val="2100"/>
              </a:lnSpc>
            </a:pPr>
            <a:r>
              <a:rPr lang="ar-SA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توضیح اصول </a:t>
            </a:r>
            <a:r>
              <a:rPr lang="en-US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SOLID</a:t>
            </a:r>
            <a:r>
              <a:rPr lang="ar-SA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استفاده شده: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r" rtl="1">
              <a:lnSpc>
                <a:spcPts val="21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مسئولیت واحد (</a:t>
            </a:r>
            <a:r>
              <a:rPr lang="en-US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SRP</a:t>
            </a:r>
            <a:r>
              <a:rPr lang="ar-SA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):</a:t>
            </a:r>
            <a:r>
              <a:rPr lang="ar-SA" sz="24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هر کلاس مسئولیت مشخصی دارد.</a:t>
            </a:r>
            <a:endParaRPr lang="en-US" sz="24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ts val="21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باز/بسته (</a:t>
            </a:r>
            <a:r>
              <a:rPr lang="en-US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OCP</a:t>
            </a:r>
            <a:r>
              <a:rPr lang="ar-SA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):</a:t>
            </a:r>
            <a:r>
              <a:rPr lang="ar-SA" sz="24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بدون تغییر کد موجود (از طریق رابط‌ها) می‌توان قابلیت‌های جدیدی اضافه کرد.</a:t>
            </a:r>
            <a:endParaRPr lang="en-US" sz="24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ts val="21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ar-SA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اصل جانشینی </a:t>
            </a:r>
            <a:r>
              <a:rPr lang="en-US" sz="2400" b="1" dirty="0" err="1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Liskov</a:t>
            </a:r>
            <a:r>
              <a:rPr lang="en-US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(LSP)</a:t>
            </a:r>
            <a:r>
              <a:rPr lang="ar-SA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:</a:t>
            </a:r>
            <a:r>
              <a:rPr lang="ar-SA" sz="24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زیرکلاس‌ها را می‌توان هر جایی که کلاس‌های پایه آن‌ها انتظار می‌رود استفاده کرد.</a:t>
            </a:r>
            <a:endParaRPr lang="en-US" sz="24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ts val="2100"/>
              </a:lnSpc>
            </a:pPr>
            <a:r>
              <a:rPr lang="ar-SA" sz="24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کد: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2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F91389D-DE2A-418F-82E1-6C8981468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a-IR" sz="32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مثال ۱: </a:t>
            </a:r>
            <a:r>
              <a:rPr lang="ar-SA" sz="32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سیستم ساده مدیریت کتابخانه با اصول </a:t>
            </a:r>
            <a:r>
              <a:rPr lang="en-US" sz="32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SOLID</a:t>
            </a:r>
            <a:r>
              <a:rPr lang="ar-SA" sz="32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(پایتون)</a:t>
            </a:r>
            <a:br>
              <a:rPr lang="en-US" sz="32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64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1E6D25-7505-4872-A825-62C7AFA8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F91389D-DE2A-418F-82E1-6C8981468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a-IR" sz="32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مثال ۱: </a:t>
            </a:r>
            <a:r>
              <a:rPr lang="ar-SA" sz="32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سیستم ساده مدیریت کتابخانه با اصول </a:t>
            </a:r>
            <a:r>
              <a:rPr lang="en-US" sz="32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SOLID</a:t>
            </a:r>
            <a:r>
              <a:rPr lang="ar-SA" sz="32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(پایتون)</a:t>
            </a:r>
            <a:br>
              <a:rPr lang="en-US" sz="3200" b="1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4E4D29-FB37-4571-8420-03ED74735759}"/>
              </a:ext>
            </a:extLst>
          </p:cNvPr>
          <p:cNvSpPr txBox="1"/>
          <p:nvPr/>
        </p:nvSpPr>
        <p:spPr>
          <a:xfrm>
            <a:off x="356135" y="1751798"/>
            <a:ext cx="652713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LibraryItem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b="0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borrow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pass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return_item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pass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fa-IR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کلاس مشخص کننده کتاب</a:t>
            </a:r>
            <a:endParaRPr lang="fa-I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Book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LibraryItem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 </a:t>
            </a:r>
            <a:r>
              <a:rPr lang="fa-IR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ارث بری از </a:t>
            </a:r>
            <a:r>
              <a:rPr lang="fa-IR" dirty="0">
                <a:solidFill>
                  <a:srgbClr val="D4D4D4"/>
                </a:solidFill>
                <a:latin typeface="Consolas" panose="020B0609020204030204" pitchFamily="49" charset="0"/>
              </a:rPr>
              <a:t> کلاس بالا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b="0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().__</a:t>
            </a:r>
            <a:r>
              <a:rPr lang="en-US" b="0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b="0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__(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author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407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E49E330-F694-44F9-91DD-4FEED0C66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4C9178-17AB-495A-B2C1-B2D93147F67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2466" y="0"/>
            <a:ext cx="8683384" cy="671195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425196" indent="-342900" algn="l">
              <a:buFont typeface="+mj-lt"/>
              <a:buAutoNum type="arabicPeriod"/>
            </a:pPr>
            <a:r>
              <a:rPr lang="fa-I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 رابط برای مدیریت عملیات کتابخانه</a:t>
            </a:r>
            <a:endParaRPr lang="fa-IR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Library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US" sz="14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__(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[]</a:t>
            </a:r>
          </a:p>
          <a:p>
            <a:pPr marL="425196" indent="-342900" algn="l">
              <a:buFont typeface="+mj-lt"/>
              <a:buAutoNum type="arabicPeriod"/>
            </a:pPr>
            <a:b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add_item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isinstance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1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LibraryItem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 </a:t>
            </a:r>
            <a:r>
              <a:rPr lang="en-US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fa-I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بررسی </a:t>
            </a:r>
            <a:r>
              <a:rPr lang="en-US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LSP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a-I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نوع آیتم نامعتبر است. لطفا زیر کلاسی از </a:t>
            </a:r>
            <a:r>
              <a:rPr lang="en-US" sz="14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LibraryItem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a-I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اضافه کنید."</a:t>
            </a:r>
            <a:r>
              <a:rPr lang="fa-I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425196" indent="-342900" algn="l">
              <a:buFont typeface="+mj-lt"/>
              <a:buAutoNum type="arabicPeriod"/>
            </a:pPr>
            <a:br>
              <a:rPr lang="fa-I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fa-I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1400" b="1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US" sz="14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.title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a-I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اثر </a:t>
            </a:r>
            <a:r>
              <a:rPr lang="fa-I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.author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.author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fa-I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ناشناخته'</a:t>
            </a:r>
            <a:r>
              <a:rPr lang="fa-I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fa-I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a-I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425196" indent="-342900" algn="l">
              <a:buFont typeface="+mj-lt"/>
              <a:buAutoNum type="arabicPeriod"/>
            </a:pPr>
            <a:br>
              <a:rPr lang="fa-I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fa-I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borrow_item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.title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.borrow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a-I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آیتم '</a:t>
            </a:r>
            <a:r>
              <a:rPr lang="fa-I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 </a:t>
            </a:r>
            <a:r>
              <a:rPr lang="fa-I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یافت نشد."</a:t>
            </a:r>
            <a:r>
              <a:rPr lang="fa-I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425196" indent="-342900" algn="l">
              <a:buFont typeface="+mj-lt"/>
              <a:buAutoNum type="arabicPeriod"/>
            </a:pPr>
            <a:br>
              <a:rPr lang="fa-I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fa-I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return_item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.title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US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.return_item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1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sz="14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425196" indent="-342900" algn="l">
              <a:buFont typeface="+mj-lt"/>
              <a:buAutoNum type="arabicPeriod"/>
            </a:pP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a-I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آیتم '</a:t>
            </a:r>
            <a:r>
              <a:rPr lang="fa-I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 </a:t>
            </a:r>
            <a:r>
              <a:rPr lang="fa-I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یافت نشد."</a:t>
            </a:r>
            <a:r>
              <a:rPr lang="fa-I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22201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E919F8-784A-40AB-ACAE-15E41A5E9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67A19-2C04-4731-B6BC-4A1761D25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" y="1423457"/>
            <a:ext cx="8636000" cy="5151080"/>
          </a:xfrm>
        </p:spPr>
        <p:txBody>
          <a:bodyPr>
            <a:normAutofit lnSpcReduction="10000"/>
          </a:bodyPr>
          <a:lstStyle/>
          <a:p>
            <a:pPr marL="82296" indent="0" algn="l" rtl="0">
              <a:buNone/>
            </a:pPr>
            <a:br>
              <a:rPr lang="fa-IR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fa-IR" sz="20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مثال استفاده</a:t>
            </a:r>
            <a:endParaRPr lang="fa-IR" sz="20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82296" indent="0" algn="l" rtl="0">
              <a:buNone/>
            </a:pPr>
            <a:r>
              <a:rPr lang="en-US" sz="20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library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1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Library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82296" indent="0" algn="l" rtl="0">
              <a:buNone/>
            </a:pPr>
            <a:b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book1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2000" b="1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Book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a-IR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راهنمای مسافرت کهکشانی برای آدم فضایی‌های دور افتاده"</a:t>
            </a:r>
            <a:r>
              <a:rPr lang="fa-IR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a-IR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"داگلاس آدامز"</a:t>
            </a:r>
            <a:r>
              <a:rPr lang="fa-IR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82296" indent="0" algn="l" rtl="0">
              <a:buNone/>
            </a:pPr>
            <a:r>
              <a:rPr lang="en-US" sz="20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library</a:t>
            </a:r>
            <a:r>
              <a:rPr lang="en-US" sz="20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add_item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book1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82296" indent="0" algn="l" rtl="0">
              <a:buNone/>
            </a:pPr>
            <a:b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fa-IR" sz="20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نوع آیتم نامعتبر (به دلیل بررسی </a:t>
            </a:r>
            <a:r>
              <a:rPr lang="en-US" sz="20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LSP </a:t>
            </a:r>
            <a:r>
              <a:rPr lang="fa-IR" sz="20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کار نخواهد کرد)</a:t>
            </a:r>
            <a:endParaRPr lang="fa-IR" sz="20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82296" indent="0" algn="l" rtl="0">
              <a:buNone/>
            </a:pPr>
            <a:r>
              <a:rPr lang="fa-IR" sz="20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sz="20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library.add_item</a:t>
            </a:r>
            <a:r>
              <a:rPr lang="en-US" sz="20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("</a:t>
            </a:r>
            <a:r>
              <a:rPr lang="fa-IR" sz="20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یک کتاب نیست")</a:t>
            </a:r>
            <a:endParaRPr lang="fa-IR" sz="20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82296" indent="0" algn="l" rtl="0">
              <a:buNone/>
            </a:pPr>
            <a:br>
              <a:rPr lang="fa-IR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library</a:t>
            </a:r>
            <a:r>
              <a:rPr lang="en-US" sz="20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list_items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()  </a:t>
            </a:r>
            <a:r>
              <a:rPr lang="en-US" sz="20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fa-IR" sz="20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خروجی: راهنمای مسافرت کهکشانی برای آدم فضایی‌های دور افتاده اثر داگلاس آدامز</a:t>
            </a:r>
            <a:endParaRPr lang="fa-IR" sz="20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82296" indent="0" algn="l" rtl="0">
              <a:buNone/>
            </a:pPr>
            <a:r>
              <a:rPr lang="en-US" sz="20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library</a:t>
            </a:r>
            <a:r>
              <a:rPr lang="en-US" sz="20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borrow_item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a-IR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راهنمای مسافرت کهکشانی برای آدم فضایی‌های دور افتاده"</a:t>
            </a:r>
            <a:r>
              <a:rPr lang="fa-IR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82296" indent="0" algn="l" rtl="0">
              <a:buNone/>
            </a:pPr>
            <a:r>
              <a:rPr lang="en-US" sz="20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library</a:t>
            </a:r>
            <a:r>
              <a:rPr lang="en-US" sz="20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1" dirty="0" err="1">
                <a:solidFill>
                  <a:schemeClr val="accent5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return_item</a:t>
            </a:r>
            <a:r>
              <a:rPr lang="en-US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fa-IR" sz="20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ارباب حلقه‌ها"</a:t>
            </a:r>
            <a:r>
              <a:rPr lang="fa-IR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fa-IR" sz="20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پیام آیتم یافت نشد</a:t>
            </a:r>
            <a:endParaRPr lang="fa-IR" sz="20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82296" indent="0" algn="l" rtl="0">
              <a:buNone/>
            </a:pPr>
            <a:br>
              <a:rPr lang="fa-IR" sz="20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fa-IR" sz="20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82296" indent="0" algn="l" rtl="0">
              <a:buNone/>
            </a:pPr>
            <a:endParaRPr lang="en-US" sz="20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B81C7FC-1D15-4511-AD3B-2B7AAD1AF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096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42B2CA-64BB-44E5-B5BE-D8BC0F581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78DC8E-2A51-43C7-8846-A19AB4521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0" lang="ar-SA" altLang="en-US" sz="32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توضیح: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5CFE7F4-3FFA-4FFA-9DA4-51F9F234F8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07434" y="1569971"/>
            <a:ext cx="8479366" cy="46782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44746"/>
                </a:solidFill>
                <a:effectLst/>
                <a:latin typeface="Arial Unicode MS"/>
                <a:ea typeface="Times New Roman" panose="02020603050405020304" pitchFamily="18" charset="0"/>
                <a:cs typeface="B Nazanin" panose="00000400000000000000" pitchFamily="2" charset="-78"/>
              </a:rPr>
              <a:t>LibraryItem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کارکردهای اولیه اقلام موجود در کتابخانه (قرض گرفتن و برگرداندن) را تعریف می‌کند.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44746"/>
                </a:solidFill>
                <a:effectLst/>
                <a:latin typeface="Arial Unicode MS"/>
                <a:ea typeface="Times New Roman" panose="02020603050405020304" pitchFamily="18" charset="0"/>
                <a:cs typeface="B Nazanin" panose="00000400000000000000" pitchFamily="2" charset="-78"/>
              </a:rPr>
              <a:t>Book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زیر کلاسی مشخص است که از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44746"/>
                </a:solidFill>
                <a:effectLst/>
                <a:latin typeface="Arial Unicode MS"/>
                <a:ea typeface="Times New Roman" panose="02020603050405020304" pitchFamily="18" charset="0"/>
                <a:cs typeface="B Nazanin" panose="00000400000000000000" pitchFamily="2" charset="-78"/>
              </a:rPr>
              <a:t>LibraryItem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ارث می‌برد و متدهای خاصی را پیاده‌سازی می‌کند.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44746"/>
                </a:solidFill>
                <a:effectLst/>
                <a:latin typeface="Arial Unicode MS"/>
                <a:ea typeface="Times New Roman" panose="02020603050405020304" pitchFamily="18" charset="0"/>
                <a:cs typeface="B Nazanin" panose="00000400000000000000" pitchFamily="2" charset="-78"/>
              </a:rPr>
              <a:t>Library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مجموعه اقلام را مدیریت می‌کند و روش‌هایی برای اضافه کردن، فهرست کردن، قرض گرفتن و برگرداندن ارائه می‌دهد.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کد با داشتن </a:t>
            </a:r>
            <a:r>
              <a:rPr kumimoji="0" lang="ar-SA" altLang="en-US" sz="20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کلاس‌های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</a:t>
            </a:r>
            <a:r>
              <a:rPr kumimoji="0" lang="ar-SA" altLang="en-US" sz="20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جداگانه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برای اقلام و مدیریت کتابخانه به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SRP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پایبند است.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کلاس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44746"/>
                </a:solidFill>
                <a:effectLst/>
                <a:latin typeface="Arial Unicode MS"/>
                <a:ea typeface="Times New Roman" panose="02020603050405020304" pitchFamily="18" charset="0"/>
                <a:cs typeface="B Nazanin" panose="00000400000000000000" pitchFamily="2" charset="-78"/>
              </a:rPr>
              <a:t>Library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تا زمانی که آن‌ها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44746"/>
                </a:solidFill>
                <a:effectLst/>
                <a:latin typeface="Arial Unicode MS"/>
                <a:ea typeface="Times New Roman" panose="02020603050405020304" pitchFamily="18" charset="0"/>
                <a:cs typeface="B Nazanin" panose="00000400000000000000" pitchFamily="2" charset="-78"/>
              </a:rPr>
              <a:t>LibraryItem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را پیاده‌سازی کنند، امکان اضافه کردن انواع آیتم‌های جدید را فراهم می‌کند 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OCP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بررسی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44746"/>
                </a:solidFill>
                <a:effectLst/>
                <a:latin typeface="Arial Unicode MS"/>
                <a:ea typeface="Times New Roman" panose="02020603050405020304" pitchFamily="18" charset="0"/>
                <a:cs typeface="B Nazanin" panose="00000400000000000000" pitchFamily="2" charset="-78"/>
              </a:rPr>
              <a:t>isinstance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تضمین می‌کند که زیرکلاس‌ها به طور یکپارچه قابل استفاده باشند 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LSP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).</a:t>
            </a:r>
            <a:endParaRPr kumimoji="0" lang="en-US" altLang="en-US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این یک نمونه اولیه است. می‌توانید با موارد زیر آن را گسترش دهید:</a:t>
            </a:r>
            <a:endParaRPr kumimoji="0" lang="en-US" altLang="en-US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پیاده‌سازی متدهای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44746"/>
                </a:solidFill>
                <a:effectLst/>
                <a:latin typeface="Arial Unicode MS"/>
                <a:ea typeface="Times New Roman" panose="02020603050405020304" pitchFamily="18" charset="0"/>
                <a:cs typeface="B Nazanin" panose="00000400000000000000" pitchFamily="2" charset="-78"/>
              </a:rPr>
              <a:t>borrow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و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44746"/>
                </a:solidFill>
                <a:effectLst/>
                <a:latin typeface="Arial Unicode MS"/>
                <a:ea typeface="Times New Roman" panose="02020603050405020304" pitchFamily="18" charset="0"/>
                <a:cs typeface="B Nazanin" panose="00000400000000000000" pitchFamily="2" charset="-78"/>
              </a:rPr>
              <a:t>return_item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در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44746"/>
                </a:solidFill>
                <a:effectLst/>
                <a:latin typeface="Arial Unicode MS"/>
                <a:ea typeface="Times New Roman" panose="02020603050405020304" pitchFamily="18" charset="0"/>
                <a:cs typeface="B Nazanin" panose="00000400000000000000" pitchFamily="2" charset="-78"/>
              </a:rPr>
              <a:t>Book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 (ردیابی وضعیت قرض گرفته شده)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افزودن قابلیت‌هایی مانند جستجو بر اساس نویسنده، حذف آیتم‌ها و غیره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B Nazanin" panose="00000400000000000000" pitchFamily="2" charset="-78"/>
              </a:rPr>
              <a:t>پیاده‌سازی پایداری داده‌ها با استفاده از فایل‌ها یا پایگاه‌های داده</a:t>
            </a:r>
            <a:endParaRPr kumimoji="0" lang="en-US" altLang="en-US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با رعایت اصول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SOLID</a:t>
            </a:r>
            <a:r>
              <a:rPr kumimoji="0" lang="ar-SA" altLang="en-US" sz="20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، کد شما قابل نگهداری‌تر، انعطاف‌پذیرتر و در آینده قابل توسعه‌تر می‌شود.</a:t>
            </a:r>
            <a:endParaRPr kumimoji="0" lang="ar-SA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ar-SA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702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83834"/>
            <a:ext cx="8229600" cy="5174165"/>
          </a:xfrm>
        </p:spPr>
        <p:txBody>
          <a:bodyPr>
            <a:normAutofit lnSpcReduction="10000"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ar-SA" sz="20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اصول</a:t>
            </a:r>
            <a:r>
              <a:rPr lang="en-US" sz="20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SOLID </a:t>
            </a:r>
            <a:r>
              <a:rPr lang="ar-SA" sz="20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پنج اصل طراحی هستند که بهترین شیوه‌های برنامه‌نویسی شیءگرا را ترویج می‌کنند</a:t>
            </a:r>
            <a:r>
              <a:rPr lang="en-US" sz="20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: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ar-SA" sz="20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مسئولیت واحد</a:t>
            </a:r>
            <a:r>
              <a:rPr lang="en-US" sz="20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(SRP):</a:t>
            </a:r>
            <a:r>
              <a:rPr lang="en-US" sz="20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Single Responsibility Principle</a:t>
            </a:r>
            <a:endParaRPr lang="en-US" sz="2000" b="1" dirty="0">
              <a:solidFill>
                <a:srgbClr val="1F1F1F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B Nazanin" panose="00000400000000000000" pitchFamily="2" charset="-78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ar-SA" sz="20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باز/بسته</a:t>
            </a:r>
            <a:r>
              <a:rPr lang="en-US" sz="20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(OCP):</a:t>
            </a:r>
            <a:r>
              <a:rPr lang="en-US" sz="20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Open/Closed Principle</a:t>
            </a:r>
            <a:endParaRPr lang="en-US" sz="2000" b="1" dirty="0">
              <a:solidFill>
                <a:srgbClr val="1F1F1F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B Nazanin" panose="00000400000000000000" pitchFamily="2" charset="-78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ar-SA" sz="20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جانشینی لیسکوف</a:t>
            </a:r>
            <a:r>
              <a:rPr lang="en-US" sz="20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(LSP):</a:t>
            </a:r>
            <a:r>
              <a:rPr lang="en-US" sz="20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0" dirty="0" err="1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Liskov</a:t>
            </a:r>
            <a:r>
              <a:rPr lang="en-US" sz="2000" b="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Substitution Principle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ar-SA" sz="20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جداسازی رابط</a:t>
            </a:r>
            <a:r>
              <a:rPr lang="en-US" sz="20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(ISP):</a:t>
            </a:r>
            <a:r>
              <a:rPr lang="en-US" sz="20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Interface Segregation Principle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ar-SA" sz="20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وارونگی وابستگی</a:t>
            </a:r>
            <a:r>
              <a:rPr lang="en-US" sz="20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(DIP):</a:t>
            </a:r>
            <a:r>
              <a:rPr lang="en-US" sz="20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dirty="0">
                <a:solidFill>
                  <a:srgbClr val="1F1F1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Dependency Inversion Principle</a:t>
            </a:r>
          </a:p>
          <a:p>
            <a:pPr marL="457200" lvl="0" indent="-457200"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>
              <a:lnSpc>
                <a:spcPct val="107000"/>
              </a:lnSpc>
              <a:spcBef>
                <a:spcPts val="1200"/>
              </a:spcBef>
            </a:pPr>
            <a:r>
              <a:rPr lang="ar-SA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اصول</a:t>
            </a:r>
            <a:r>
              <a:rPr lang="en-US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SOLID</a:t>
            </a:r>
            <a:r>
              <a:rPr lang="fa-IR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برای کد‌نویسی</a:t>
            </a:r>
            <a:endParaRPr lang="en-US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271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23" y="1683834"/>
            <a:ext cx="8296977" cy="5039695"/>
          </a:xfrm>
        </p:spPr>
        <p:txBody>
          <a:bodyPr>
            <a:norm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ar-SA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اصول</a:t>
            </a:r>
            <a:r>
              <a:rPr lang="en-US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SOLID </a:t>
            </a:r>
            <a:r>
              <a:rPr lang="ar-SA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پنج اصل طراحی هستند که بهترین شیوه‌های برنامه‌نویسی شیءگرا را ترویج می‌کنند</a:t>
            </a:r>
            <a:r>
              <a:rPr lang="en-US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:</a:t>
            </a: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ar-SA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مسئولیت واحد</a:t>
            </a:r>
            <a:r>
              <a:rPr lang="en-US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(SRP):</a:t>
            </a:r>
            <a:r>
              <a:rPr lang="en-US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  <a:r>
              <a:rPr lang="ar-SA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یک </a:t>
            </a:r>
            <a:r>
              <a:rPr lang="ar-SA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کلاس باید فقط یک دلیل برای تغییر </a:t>
            </a:r>
            <a:r>
              <a:rPr lang="ar-SA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داشته باشد. این امر باعث می‌شود </a:t>
            </a:r>
            <a:r>
              <a:rPr lang="ar-SA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کلاس‌ها</a:t>
            </a:r>
            <a:r>
              <a:rPr lang="ar-SA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28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متمرکز</a:t>
            </a:r>
            <a:r>
              <a:rPr lang="ar-SA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باقی بمانند و احتمال بروز عوارض جانبی ناخواسته هنگام ایجاد تغییرات را کاهش می‌دهد</a:t>
            </a:r>
            <a:r>
              <a:rPr lang="en-US" sz="28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.</a:t>
            </a:r>
            <a:endParaRPr lang="en-US" sz="28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fa-IR" sz="2800" b="1" i="0" dirty="0">
                <a:solidFill>
                  <a:srgbClr val="1F1F1F"/>
                </a:solidFill>
                <a:effectLst/>
                <a:latin typeface="Google Sans"/>
              </a:rPr>
              <a:t>مثال: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 فرض کنید سناریویی دارید که در آن یک کلاس به نام «کارمند» 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Employee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وجود دارد که هم اطلاعات کارمندان و هم محاسبات حقوق و دستمزد آن‌ها را مدیریت می‌کند.</a:t>
            </a: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>
              <a:lnSpc>
                <a:spcPct val="107000"/>
              </a:lnSpc>
              <a:spcBef>
                <a:spcPts val="1200"/>
              </a:spcBef>
            </a:pPr>
            <a:r>
              <a:rPr lang="ar-SA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اصول</a:t>
            </a:r>
            <a:r>
              <a:rPr lang="en-US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SOLID</a:t>
            </a:r>
            <a:r>
              <a:rPr lang="fa-IR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برای کد‌نویسی</a:t>
            </a:r>
            <a:endParaRPr lang="en-US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566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2E686A-494A-464B-A73A-55F456315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6B6C9-063E-4215-BDF0-1FA9C2324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3674" y="1840375"/>
            <a:ext cx="3713125" cy="4734161"/>
          </a:xfrm>
        </p:spPr>
        <p:txBody>
          <a:bodyPr>
            <a:normAutofit fontScale="92500" lnSpcReduction="10000"/>
          </a:bodyPr>
          <a:lstStyle/>
          <a:p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کلاس «کارمند» مسئولیت‌های چندگانه‌ای دارد. این کلاس هم اطلاعات کارمندان (مانند نام، شناسه، بخش) و هم محاسبات حقوق و دستمزد آن‌ها را مدیریت می‌کند.</a:t>
            </a:r>
            <a:endParaRPr lang="en-US" sz="2800" b="0" i="0" dirty="0">
              <a:solidFill>
                <a:srgbClr val="1F1F1F"/>
              </a:solidFill>
              <a:effectLst/>
              <a:latin typeface="Google Sans"/>
            </a:endParaRPr>
          </a:p>
          <a:p>
            <a:endParaRPr lang="en-US" sz="2800" b="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اگر در منطق محاسبه حقوق و دستمزد تغییراتی ایجاد شود، ممکن است بر مدیریت اطلاعات کارمندان تأثیر بگذارد و اصل </a:t>
            </a:r>
            <a:r>
              <a:rPr lang="en-US" sz="2800" b="0" i="0" dirty="0">
                <a:solidFill>
                  <a:srgbClr val="1F1F1F"/>
                </a:solidFill>
                <a:effectLst/>
                <a:latin typeface="Google Sans"/>
              </a:rPr>
              <a:t>SRP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نقض شود.</a:t>
            </a:r>
            <a:endParaRPr lang="en-US" sz="2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5BAB74D-EF65-4CD5-92D3-3D0537BBF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بدون </a:t>
            </a:r>
            <a:r>
              <a:rPr lang="en-US" dirty="0"/>
              <a:t>SRP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7717B3-FD1F-4C65-A4B7-2E3B84F48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98" y="1840375"/>
            <a:ext cx="4973674" cy="446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156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2E686A-494A-464B-A73A-55F456315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6B6C9-063E-4215-BDF0-1FA9C2324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5916" y="1782501"/>
            <a:ext cx="3610883" cy="4792035"/>
          </a:xfrm>
        </p:spPr>
        <p:txBody>
          <a:bodyPr>
            <a:normAutofit/>
          </a:bodyPr>
          <a:lstStyle/>
          <a:p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</a:rPr>
              <a:t>ما مسئولیت‌های مدیریت اطلاعات کارمندان و انجام محاسبات حقوق و دستمزد را به دو کلاس جداگانه تقسیم کرده‌ایم: «کارمند» و «محاسبه‌گر حقوق و دستمزد»</a:t>
            </a:r>
            <a:endParaRPr lang="en-US" sz="2400" b="0" i="0" dirty="0">
              <a:solidFill>
                <a:srgbClr val="1F1F1F"/>
              </a:solidFill>
              <a:effectLst/>
              <a:latin typeface="Google Sans"/>
            </a:endParaRPr>
          </a:p>
          <a:p>
            <a:endParaRPr lang="en-US" sz="2400" b="0" i="0" dirty="0">
              <a:solidFill>
                <a:srgbClr val="1F1F1F"/>
              </a:solidFill>
              <a:effectLst/>
              <a:latin typeface="Google Sans"/>
            </a:endParaRPr>
          </a:p>
          <a:p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</a:rPr>
              <a:t> کلاس «کارمند» مسئول ذخیره اطلاعات کارمندان است، در حالی که کلاس «محاسبه‌گر حقوق و دستمزد» مسئول محاسبه حقوق بر اساس داده‌های کارمندان است.</a:t>
            </a:r>
            <a:endParaRPr lang="en-US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5BAB74D-EF65-4CD5-92D3-3D0537BBF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با </a:t>
            </a:r>
            <a:r>
              <a:rPr lang="en-US" dirty="0"/>
              <a:t>SRP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DE959A-F6C9-4C77-8920-7AE869202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66856"/>
            <a:ext cx="5075916" cy="347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86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23" y="1683834"/>
            <a:ext cx="8296977" cy="5174166"/>
          </a:xfrm>
        </p:spPr>
        <p:txBody>
          <a:bodyPr>
            <a:noAutofit/>
          </a:bodyPr>
          <a:lstStyle/>
          <a:p>
            <a:pPr marL="0" lvl="0" indent="0" algn="r" rtl="1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fa-IR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۲. </a:t>
            </a:r>
            <a:r>
              <a:rPr lang="ar-SA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 باز/بسته</a:t>
            </a:r>
            <a:r>
              <a:rPr lang="en-US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(OCP):</a:t>
            </a:r>
            <a:r>
              <a:rPr lang="en-US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 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موجودیت‌های نرم‌افزاری (</a:t>
            </a:r>
            <a:r>
              <a:rPr lang="ar-SA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کلاس‌ها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، ماژول‌ها، توابع) </a:t>
            </a:r>
            <a:r>
              <a:rPr lang="ar-SA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باید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برای </a:t>
            </a:r>
            <a:r>
              <a:rPr lang="ar-SA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توسعه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باز باشند، اما برای </a:t>
            </a:r>
            <a:r>
              <a:rPr lang="ar-SA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اصلاح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بسته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باشند. این امر باعث </a:t>
            </a:r>
            <a:r>
              <a:rPr lang="ar-SA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تشویق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قابلیت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استفاده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مجدد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کد می‌شود و امکان افزودن قابلیت‌های جدید بدون تغییر کد موجود را فراهم می‌سازد</a:t>
            </a:r>
            <a:r>
              <a:rPr lang="en-US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.</a:t>
            </a:r>
            <a:endParaRPr lang="fa-IR" sz="3200" dirty="0">
              <a:solidFill>
                <a:srgbClr val="1F1F1F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B Nazanin" panose="00000400000000000000" pitchFamily="2" charset="-78"/>
            </a:endParaRPr>
          </a:p>
          <a:p>
            <a:r>
              <a:rPr lang="fa-IR" sz="3200" b="1" i="0" dirty="0">
                <a:solidFill>
                  <a:srgbClr val="1F1F1F"/>
                </a:solidFill>
                <a:effectLst/>
                <a:latin typeface="Google Sans"/>
              </a:rPr>
              <a:t>مثال:</a:t>
            </a:r>
            <a:r>
              <a:rPr lang="fa-IR" sz="320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r>
              <a:rPr lang="fa-IR" sz="2800" b="0" i="0" dirty="0">
                <a:solidFill>
                  <a:srgbClr val="1F1F1F"/>
                </a:solidFill>
                <a:effectLst/>
                <a:latin typeface="Google Sans"/>
              </a:rPr>
              <a:t>فرض کنید سیستمی دارید که انواع مختلف سفارشات را پردازش می‌کند، مانند سفارشات آنلاین، سفارشات تلفنی و سفارشات حضوری</a:t>
            </a:r>
            <a:endParaRPr lang="en-US" sz="3200" dirty="0">
              <a:solidFill>
                <a:srgbClr val="1F1F1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>
              <a:lnSpc>
                <a:spcPct val="107000"/>
              </a:lnSpc>
              <a:spcBef>
                <a:spcPts val="1200"/>
              </a:spcBef>
            </a:pPr>
            <a:r>
              <a:rPr lang="ar-SA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اصول</a:t>
            </a:r>
            <a:r>
              <a:rPr lang="en-US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SOLID</a:t>
            </a:r>
            <a:r>
              <a:rPr lang="fa-IR" sz="3200" b="1" kern="0" dirty="0">
                <a:solidFill>
                  <a:srgbClr val="2F5496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برای کد‌نویسی</a:t>
            </a:r>
            <a:endParaRPr lang="en-US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62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3C6CFA-C5AB-4A47-BE82-00B126313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08735-0D7D-4DBD-BDF8-7943091B6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1248" y="1621425"/>
            <a:ext cx="3815552" cy="4953111"/>
          </a:xfrm>
        </p:spPr>
        <p:txBody>
          <a:bodyPr>
            <a:normAutofit/>
          </a:bodyPr>
          <a:lstStyle/>
          <a:p>
            <a:pPr algn="r"/>
            <a:r>
              <a:rPr lang="fa-IR" sz="2800" dirty="0"/>
              <a:t>کلاس </a:t>
            </a:r>
            <a:r>
              <a:rPr lang="en-US" sz="2800" dirty="0" err="1"/>
              <a:t>OrderProcessor</a:t>
            </a:r>
            <a:r>
              <a:rPr lang="en-US" sz="2800" dirty="0"/>
              <a:t> </a:t>
            </a:r>
            <a:r>
              <a:rPr lang="fa-IR" sz="2800" dirty="0"/>
              <a:t>مسئول پردازش انواع مختلف سفارشات است.</a:t>
            </a:r>
            <a:endParaRPr lang="en-US" sz="2800" dirty="0"/>
          </a:p>
          <a:p>
            <a:pPr algn="r"/>
            <a:r>
              <a:rPr lang="fa-IR" sz="2800" dirty="0"/>
              <a:t>اگر نوع جدیدی از سفارش‌ها مانند سفارش‌های ایمیلی معرفی شود، باید کلاس </a:t>
            </a:r>
            <a:r>
              <a:rPr lang="en-US" sz="2800" dirty="0" err="1"/>
              <a:t>OrderProcessor</a:t>
            </a:r>
            <a:r>
              <a:rPr lang="en-US" sz="2800" dirty="0"/>
              <a:t> </a:t>
            </a:r>
            <a:r>
              <a:rPr lang="fa-IR" sz="2800" dirty="0"/>
              <a:t>را تغییر دهیم که </a:t>
            </a:r>
            <a:r>
              <a:rPr lang="en-US" sz="2800" dirty="0"/>
              <a:t>OCP </a:t>
            </a:r>
            <a:r>
              <a:rPr lang="fa-IR" sz="2800" dirty="0"/>
              <a:t>را نقض می‌کند.</a:t>
            </a:r>
            <a:endParaRPr lang="en-US" sz="2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46C4FB4-62DD-4459-A3A4-FEF4444BE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بدون </a:t>
            </a:r>
            <a:r>
              <a:rPr lang="en-US" dirty="0"/>
              <a:t>OCP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87A104-EF5F-4BFC-B355-03D9B8B059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581"/>
          <a:stretch/>
        </p:blipFill>
        <p:spPr>
          <a:xfrm>
            <a:off x="0" y="1333824"/>
            <a:ext cx="5160724" cy="512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3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BCFC80-EB2E-4094-86D5-5A4240606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46D36F3-B3D2-4B52-ACED-37AF90E56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14931"/>
          <a:stretch/>
        </p:blipFill>
        <p:spPr>
          <a:xfrm>
            <a:off x="0" y="974628"/>
            <a:ext cx="5611660" cy="567277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48EF9C8-DFFC-44C1-BE7C-1E69F4EC6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با </a:t>
            </a:r>
            <a:r>
              <a:rPr lang="en-US" dirty="0"/>
              <a:t>OCP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B3B185-0AC4-47A2-8B94-4A133AEA77EC}"/>
              </a:ext>
            </a:extLst>
          </p:cNvPr>
          <p:cNvSpPr txBox="1"/>
          <p:nvPr/>
        </p:nvSpPr>
        <p:spPr>
          <a:xfrm>
            <a:off x="5336089" y="1826712"/>
            <a:ext cx="315655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حال اگر نیاز به پردازش نوع جدیدی از سفارش، مانند سفارشات «ایمیل» باشد، می‌توانیم به سادگی یک زیر کلاس جدید از </a:t>
            </a:r>
            <a:r>
              <a:rPr lang="en-US" sz="2400" b="0" i="0" dirty="0" err="1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OrderProcessor</a:t>
            </a:r>
            <a:r>
              <a:rPr lang="en-US" sz="2400" b="0" i="0" dirty="0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 </a:t>
            </a:r>
            <a:r>
              <a:rPr lang="fa-IR" sz="2400" b="0" i="0" dirty="0">
                <a:solidFill>
                  <a:srgbClr val="1F1F1F"/>
                </a:solidFill>
                <a:effectLst/>
                <a:latin typeface="Google Sans"/>
                <a:cs typeface="B Nazanin" panose="00000400000000000000" pitchFamily="2" charset="-78"/>
              </a:rPr>
              <a:t>ایجاد کنیم بدون اینکه کد موجود را تغییر دهیم.</a:t>
            </a:r>
            <a:endParaRPr lang="en-US" sz="24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1766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aining presentation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ining presentation" id="{9308F140-5CDC-477D-BC4D-9C1906451284}" vid="{11C5112C-663B-4E6D-9D3D-2361F8FA32D6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FD44557-C150-4AA7-97B1-62E80215203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2984</Words>
  <Application>Microsoft Office PowerPoint</Application>
  <PresentationFormat>On-screen Show (4:3)</PresentationFormat>
  <Paragraphs>226</Paragraphs>
  <Slides>26</Slides>
  <Notes>17</Notes>
  <HiddenSlides>5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9" baseType="lpstr">
      <vt:lpstr>Arial</vt:lpstr>
      <vt:lpstr>Arial Unicode MS</vt:lpstr>
      <vt:lpstr>Calibri</vt:lpstr>
      <vt:lpstr>Calibri Light</vt:lpstr>
      <vt:lpstr>Consolas</vt:lpstr>
      <vt:lpstr>Georgia</vt:lpstr>
      <vt:lpstr>Google Sans</vt:lpstr>
      <vt:lpstr>Segoe WPC</vt:lpstr>
      <vt:lpstr>Söhne</vt:lpstr>
      <vt:lpstr>Symbol</vt:lpstr>
      <vt:lpstr>Times New Roman</vt:lpstr>
      <vt:lpstr>Wingdings 2</vt:lpstr>
      <vt:lpstr>Training presentation</vt:lpstr>
      <vt:lpstr>مهندسی نرم افزار ۲</vt:lpstr>
      <vt:lpstr>برنامه نویسی بر اصول Solid</vt:lpstr>
      <vt:lpstr>اصول SOLID برای کد‌نویسی</vt:lpstr>
      <vt:lpstr>اصول SOLID برای کد‌نویسی</vt:lpstr>
      <vt:lpstr>بدون SRP</vt:lpstr>
      <vt:lpstr>با SRP</vt:lpstr>
      <vt:lpstr>اصول SOLID برای کد‌نویسی</vt:lpstr>
      <vt:lpstr>بدون OCP</vt:lpstr>
      <vt:lpstr>با OCP</vt:lpstr>
      <vt:lpstr>اصول SOLID برای کد‌نویسی</vt:lpstr>
      <vt:lpstr>بدون اصل LSP</vt:lpstr>
      <vt:lpstr>با اصل LSP</vt:lpstr>
      <vt:lpstr>اصول SOLID برای کد‌نویسی</vt:lpstr>
      <vt:lpstr>بدون اصل جداسازی رابط Interface Segregation Principle</vt:lpstr>
      <vt:lpstr>با اصل جداسازی رابط</vt:lpstr>
      <vt:lpstr>اصول SOLID برای کد‌نویسی</vt:lpstr>
      <vt:lpstr>اصول SOLID برای کد‌نویسی اصل وارونگی وابستگی </vt:lpstr>
      <vt:lpstr>PowerPoint Presentation</vt:lpstr>
      <vt:lpstr>اصول SOLID برای کد‌نویسی اصل وارونگی وابستگی </vt:lpstr>
      <vt:lpstr>PowerPoint Presentation</vt:lpstr>
      <vt:lpstr>PowerPoint Presentation</vt:lpstr>
      <vt:lpstr>مثال ۱: سیستم ساده مدیریت کتابخانه با اصول SOLID (پایتون) </vt:lpstr>
      <vt:lpstr>مثال ۱: سیستم ساده مدیریت کتابخانه با اصول SOLID (پایتون) </vt:lpstr>
      <vt:lpstr>PowerPoint Presentation</vt:lpstr>
      <vt:lpstr>PowerPoint Presentation</vt:lpstr>
      <vt:lpstr>توضیح: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2015-09-09T12:52:44Z</dcterms:created>
  <dcterms:modified xsi:type="dcterms:W3CDTF">2024-10-11T17:41:42Z</dcterms:modified>
  <cp:contentStatus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TC034606049991</vt:lpwstr>
  </property>
</Properties>
</file>

<file path=docProps/thumbnail.jpeg>
</file>